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1"/>
  </p:notesMasterIdLst>
  <p:sldIdLst>
    <p:sldId id="260" r:id="rId2"/>
    <p:sldId id="257" r:id="rId3"/>
    <p:sldId id="256" r:id="rId4"/>
    <p:sldId id="261" r:id="rId5"/>
    <p:sldId id="258" r:id="rId6"/>
    <p:sldId id="331" r:id="rId7"/>
    <p:sldId id="317" r:id="rId8"/>
    <p:sldId id="330" r:id="rId9"/>
    <p:sldId id="318" r:id="rId10"/>
    <p:sldId id="329" r:id="rId11"/>
    <p:sldId id="333" r:id="rId12"/>
    <p:sldId id="271" r:id="rId13"/>
    <p:sldId id="280" r:id="rId14"/>
    <p:sldId id="334" r:id="rId15"/>
    <p:sldId id="336" r:id="rId16"/>
    <p:sldId id="323" r:id="rId17"/>
    <p:sldId id="335" r:id="rId18"/>
    <p:sldId id="348" r:id="rId19"/>
    <p:sldId id="304" r:id="rId20"/>
    <p:sldId id="338" r:id="rId21"/>
    <p:sldId id="302" r:id="rId22"/>
    <p:sldId id="337" r:id="rId23"/>
    <p:sldId id="305" r:id="rId24"/>
    <p:sldId id="327" r:id="rId25"/>
    <p:sldId id="307" r:id="rId26"/>
    <p:sldId id="275" r:id="rId27"/>
    <p:sldId id="279" r:id="rId28"/>
    <p:sldId id="281" r:id="rId29"/>
    <p:sldId id="341" r:id="rId30"/>
    <p:sldId id="342" r:id="rId31"/>
    <p:sldId id="282" r:id="rId32"/>
    <p:sldId id="343" r:id="rId33"/>
    <p:sldId id="283" r:id="rId34"/>
    <p:sldId id="353" r:id="rId35"/>
    <p:sldId id="344" r:id="rId36"/>
    <p:sldId id="354" r:id="rId37"/>
    <p:sldId id="345" r:id="rId38"/>
    <p:sldId id="284" r:id="rId39"/>
    <p:sldId id="350" r:id="rId40"/>
    <p:sldId id="351" r:id="rId41"/>
    <p:sldId id="349" r:id="rId42"/>
    <p:sldId id="352" r:id="rId43"/>
    <p:sldId id="285" r:id="rId44"/>
    <p:sldId id="286" r:id="rId45"/>
    <p:sldId id="274" r:id="rId46"/>
    <p:sldId id="292" r:id="rId47"/>
    <p:sldId id="293" r:id="rId48"/>
    <p:sldId id="295" r:id="rId49"/>
    <p:sldId id="296" r:id="rId50"/>
    <p:sldId id="297" r:id="rId51"/>
    <p:sldId id="324" r:id="rId52"/>
    <p:sldId id="273" r:id="rId53"/>
    <p:sldId id="328" r:id="rId54"/>
    <p:sldId id="287" r:id="rId55"/>
    <p:sldId id="259" r:id="rId56"/>
    <p:sldId id="262" r:id="rId57"/>
    <p:sldId id="309" r:id="rId58"/>
    <p:sldId id="310" r:id="rId59"/>
    <p:sldId id="311" r:id="rId60"/>
    <p:sldId id="312" r:id="rId61"/>
    <p:sldId id="315" r:id="rId62"/>
    <p:sldId id="313" r:id="rId63"/>
    <p:sldId id="314" r:id="rId64"/>
    <p:sldId id="316" r:id="rId65"/>
    <p:sldId id="320" r:id="rId66"/>
    <p:sldId id="276" r:id="rId67"/>
    <p:sldId id="266" r:id="rId68"/>
    <p:sldId id="277" r:id="rId69"/>
    <p:sldId id="267" r:id="rId70"/>
  </p:sldIdLst>
  <p:sldSz cx="18288000" cy="10287000"/>
  <p:notesSz cx="6858000" cy="9144000"/>
  <p:embeddedFontLst>
    <p:embeddedFont>
      <p:font typeface="Calibri" panose="020F0502020204030204" pitchFamily="34" charset="0"/>
      <p:regular r:id="rId72"/>
      <p:bold r:id="rId73"/>
      <p:italic r:id="rId74"/>
      <p:boldItalic r:id="rId7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B32"/>
    <a:srgbClr val="EDEEEF"/>
    <a:srgbClr val="E58837"/>
    <a:srgbClr val="A1C67C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6374" autoAdjust="0"/>
  </p:normalViewPr>
  <p:slideViewPr>
    <p:cSldViewPr>
      <p:cViewPr varScale="1">
        <p:scale>
          <a:sx n="55" d="100"/>
          <a:sy n="55" d="100"/>
        </p:scale>
        <p:origin x="65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3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Số lượng sinh viên ở trọ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72E9-4F67-A579-E967B354CB9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672E800-4FC9-4FC5-B053-1448880FE3B9}" type="VALUE">
                      <a:rPr lang="en-US" sz="2400" baseline="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20C-4691-AEF2-2E78BF64073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25A077DC-E042-4330-B7C7-67FB7BDB8327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F20C-4691-AEF2-2E78BF640738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5F9D28C-06F5-4735-9391-B52E147E0B8A}" type="VALUE">
                      <a:rPr lang="en-US" sz="2400"/>
                      <a:pPr>
                        <a:defRPr sz="1197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F20C-4691-AEF2-2E78BF64073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K15</c:v>
                </c:pt>
                <c:pt idx="1">
                  <c:v>K16</c:v>
                </c:pt>
                <c:pt idx="2">
                  <c:v>K17</c:v>
                </c:pt>
                <c:pt idx="3">
                  <c:v>K18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1100</c:v>
                </c:pt>
                <c:pt idx="1">
                  <c:v>1800</c:v>
                </c:pt>
                <c:pt idx="2">
                  <c:v>2800</c:v>
                </c:pt>
                <c:pt idx="3">
                  <c:v>5600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20C-4691-AEF2-2E78BF64073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Số lượng sinh viên ở kí túc xá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5E5CC0F5-8DBF-4D00-8AB0-467EAF612C28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F20C-4691-AEF2-2E78BF64073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15062F0-FD43-4B5B-8A56-1211D8BB5E56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F20C-4691-AEF2-2E78BF64073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BE96202-174A-4E5F-8235-009039FFEB0A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F20C-4691-AEF2-2E78BF64073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5328805E-19E5-42A1-AE7D-370EB533A448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F20C-4691-AEF2-2E78BF64073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K15</c:v>
                </c:pt>
                <c:pt idx="1">
                  <c:v>K16</c:v>
                </c:pt>
                <c:pt idx="2">
                  <c:v>K17</c:v>
                </c:pt>
                <c:pt idx="3">
                  <c:v>K18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400</c:v>
                </c:pt>
                <c:pt idx="1">
                  <c:v>300</c:v>
                </c:pt>
                <c:pt idx="2">
                  <c:v>300</c:v>
                </c:pt>
                <c:pt idx="3">
                  <c:v>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20C-4691-AEF2-2E78BF64073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-732065376"/>
        <c:axId val="-732072992"/>
      </c:barChart>
      <c:catAx>
        <c:axId val="-732065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32072992"/>
        <c:crosses val="autoZero"/>
        <c:auto val="1"/>
        <c:lblAlgn val="ctr"/>
        <c:lblOffset val="100"/>
        <c:noMultiLvlLbl val="0"/>
      </c:catAx>
      <c:valAx>
        <c:axId val="-7320729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732065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2F302-13EE-4EA1-9D09-F3579B332FFE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6669F-82A4-4144-A9F1-7665406FE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060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Background</a:t>
            </a:r>
          </a:p>
          <a:p>
            <a:pPr marL="228600" indent="-228600">
              <a:buAutoNum type="arabicPeriod"/>
            </a:pPr>
            <a:r>
              <a:rPr lang="en-US" baseline="0" dirty="0"/>
              <a:t>Existing system</a:t>
            </a:r>
          </a:p>
          <a:p>
            <a:pPr marL="228600" indent="-228600">
              <a:buAutoNum type="arabicPeriod"/>
            </a:pPr>
            <a:r>
              <a:rPr lang="en-US" baseline="0" dirty="0"/>
              <a:t>Idea</a:t>
            </a:r>
          </a:p>
          <a:p>
            <a:pPr marL="228600" indent="-228600">
              <a:buAutoNum type="arabicPeriod"/>
            </a:pPr>
            <a:r>
              <a:rPr lang="en-US" baseline="0" dirty="0"/>
              <a:t>Vision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/>
              <a:t>Opportunity</a:t>
            </a:r>
          </a:p>
          <a:p>
            <a:pPr marL="228600" indent="-228600">
              <a:buAutoNum type="arabicPeriod"/>
            </a:pPr>
            <a:r>
              <a:rPr lang="en-US" baseline="0" dirty="0"/>
              <a:t>Scope, out of scope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75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42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27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6575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 to use</a:t>
            </a:r>
            <a:r>
              <a:rPr lang="en-US" baseline="0" dirty="0"/>
              <a:t> case </a:t>
            </a:r>
            <a:r>
              <a:rPr lang="en-US" baseline="0" dirty="0" err="1"/>
              <a:t>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6345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227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326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004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Thêm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hình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ảnh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chu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tro</a:t>
            </a:r>
            <a:r>
              <a:rPr lang="en-US" baseline="0" dirty="0">
                <a:latin typeface="+mn-lt"/>
              </a:rPr>
              <a:t>̣ import file excel 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2710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Thêm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hình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ảnh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chu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tro</a:t>
            </a:r>
            <a:r>
              <a:rPr lang="en-US" baseline="0" dirty="0">
                <a:latin typeface="+mn-lt"/>
              </a:rPr>
              <a:t>̣ import file excel 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829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Sửa ảnh ở slide này (template cập nhật)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30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Thực</a:t>
            </a:r>
            <a:r>
              <a:rPr lang="en-US" baseline="0" dirty="0"/>
              <a:t> </a:t>
            </a:r>
            <a:r>
              <a:rPr lang="en-US" baseline="0" dirty="0" err="1"/>
              <a:t>trạng</a:t>
            </a:r>
            <a:r>
              <a:rPr lang="en-US" baseline="0" dirty="0"/>
              <a:t>: </a:t>
            </a:r>
            <a:r>
              <a:rPr lang="en-US" baseline="0" dirty="0" err="1"/>
              <a:t>sô</a:t>
            </a:r>
            <a:r>
              <a:rPr lang="en-US" baseline="0" dirty="0"/>
              <a:t>́ </a:t>
            </a:r>
            <a:r>
              <a:rPr lang="en-US" baseline="0" dirty="0" err="1"/>
              <a:t>lượng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ngày</a:t>
            </a:r>
            <a:r>
              <a:rPr lang="en-US" baseline="0" dirty="0"/>
              <a:t> </a:t>
            </a:r>
            <a:r>
              <a:rPr lang="en-US" baseline="0" dirty="0" err="1"/>
              <a:t>một</a:t>
            </a:r>
            <a:r>
              <a:rPr lang="en-US" baseline="0" dirty="0"/>
              <a:t> </a:t>
            </a:r>
            <a:r>
              <a:rPr lang="en-US" baseline="0" dirty="0" err="1"/>
              <a:t>đông</a:t>
            </a:r>
            <a:r>
              <a:rPr lang="en-US" baseline="0" dirty="0"/>
              <a:t>,… </a:t>
            </a:r>
            <a:r>
              <a:rPr lang="en-US" baseline="0" dirty="0" err="1"/>
              <a:t>sô</a:t>
            </a:r>
            <a:r>
              <a:rPr lang="en-US" baseline="0" dirty="0"/>
              <a:t>́ </a:t>
            </a:r>
            <a:r>
              <a:rPr lang="en-US" baseline="0" dirty="0" err="1"/>
              <a:t>liệu</a:t>
            </a:r>
            <a:r>
              <a:rPr lang="en-US" baseline="0" dirty="0"/>
              <a:t>….</a:t>
            </a:r>
          </a:p>
          <a:p>
            <a:r>
              <a:rPr lang="en-US" baseline="0" dirty="0"/>
              <a:t>Kí </a:t>
            </a:r>
            <a:r>
              <a:rPr lang="en-US" baseline="0" dirty="0" err="1"/>
              <a:t>túc</a:t>
            </a:r>
            <a:r>
              <a:rPr lang="en-US" baseline="0" dirty="0"/>
              <a:t> </a:t>
            </a:r>
            <a:r>
              <a:rPr lang="en-US" baseline="0" dirty="0" err="1"/>
              <a:t>xa</a:t>
            </a:r>
            <a:r>
              <a:rPr lang="en-US" baseline="0" dirty="0"/>
              <a:t>́ (6 dorm, </a:t>
            </a:r>
            <a:r>
              <a:rPr lang="en-US" baseline="0" dirty="0" err="1"/>
              <a:t>chưa</a:t>
            </a:r>
            <a:r>
              <a:rPr lang="en-US" baseline="0" dirty="0"/>
              <a:t> </a:t>
            </a:r>
            <a:r>
              <a:rPr lang="en-US" baseline="0" dirty="0" err="1"/>
              <a:t>đầy</a:t>
            </a:r>
            <a:r>
              <a:rPr lang="en-US" baseline="0" dirty="0"/>
              <a:t> 4000 </a:t>
            </a:r>
            <a:r>
              <a:rPr lang="en-US" baseline="0" dirty="0" err="1"/>
              <a:t>chô</a:t>
            </a:r>
            <a:r>
              <a:rPr lang="en-US" baseline="0" dirty="0"/>
              <a:t>̃, </a:t>
            </a:r>
            <a:r>
              <a:rPr lang="en-US" baseline="0" dirty="0" err="1"/>
              <a:t>gần</a:t>
            </a:r>
            <a:r>
              <a:rPr lang="en-US" baseline="0" dirty="0"/>
              <a:t> </a:t>
            </a:r>
            <a:r>
              <a:rPr lang="en-US" baseline="0" dirty="0" err="1"/>
              <a:t>đây</a:t>
            </a:r>
            <a:r>
              <a:rPr lang="en-US" baseline="0" dirty="0"/>
              <a:t> </a:t>
            </a:r>
            <a:r>
              <a:rPr lang="en-US" baseline="0" dirty="0" err="1"/>
              <a:t>còn</a:t>
            </a:r>
            <a:r>
              <a:rPr lang="en-US" baseline="0" dirty="0"/>
              <a:t> </a:t>
            </a:r>
            <a:r>
              <a:rPr lang="en-US" baseline="0" dirty="0" err="1"/>
              <a:t>được</a:t>
            </a:r>
            <a:r>
              <a:rPr lang="en-US" baseline="0" dirty="0"/>
              <a:t> </a:t>
            </a:r>
            <a:r>
              <a:rPr lang="en-US" baseline="0" dirty="0" err="1"/>
              <a:t>trưng</a:t>
            </a:r>
            <a:r>
              <a:rPr lang="en-US" baseline="0" dirty="0"/>
              <a:t> </a:t>
            </a:r>
            <a:r>
              <a:rPr lang="en-US" baseline="0" dirty="0" err="1"/>
              <a:t>dụng</a:t>
            </a:r>
            <a:r>
              <a:rPr lang="en-US" baseline="0" dirty="0"/>
              <a:t> </a:t>
            </a:r>
            <a:r>
              <a:rPr lang="en-US" baseline="0" dirty="0" err="1"/>
              <a:t>thêm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học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cấp</a:t>
            </a:r>
            <a:r>
              <a:rPr lang="en-US" baseline="0" dirty="0"/>
              <a:t> 3, </a:t>
            </a:r>
            <a:r>
              <a:rPr lang="en-US" baseline="0" dirty="0" err="1"/>
              <a:t>sập</a:t>
            </a:r>
            <a:r>
              <a:rPr lang="en-US" baseline="0" dirty="0"/>
              <a:t> </a:t>
            </a:r>
            <a:r>
              <a:rPr lang="en-US" baseline="0" dirty="0" err="1"/>
              <a:t>hê</a:t>
            </a:r>
            <a:r>
              <a:rPr lang="en-US" baseline="0" dirty="0"/>
              <a:t>̣ </a:t>
            </a:r>
            <a:r>
              <a:rPr lang="en-US" baseline="0" dirty="0" err="1"/>
              <a:t>thống</a:t>
            </a:r>
            <a:r>
              <a:rPr lang="en-US" baseline="0" dirty="0"/>
              <a:t> </a:t>
            </a:r>
            <a:r>
              <a:rPr lang="en-US" baseline="0" dirty="0" err="1"/>
              <a:t>ocd</a:t>
            </a:r>
            <a:r>
              <a:rPr lang="en-US" baseline="0" dirty="0"/>
              <a:t> </a:t>
            </a:r>
            <a:r>
              <a:rPr lang="en-US" baseline="0" dirty="0">
                <a:sym typeface="Wingdings" panose="05000000000000000000" pitchFamily="2" charset="2"/>
              </a:rPr>
              <a:t></a:t>
            </a:r>
            <a:r>
              <a:rPr lang="en-US" baseline="0" dirty="0"/>
              <a:t>),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thê</a:t>
            </a:r>
            <a:r>
              <a:rPr lang="en-US" baseline="0" dirty="0"/>
              <a:t>̉ </a:t>
            </a:r>
            <a:r>
              <a:rPr lang="en-US" baseline="0" dirty="0" err="1"/>
              <a:t>đáp</a:t>
            </a:r>
            <a:r>
              <a:rPr lang="en-US" baseline="0" dirty="0"/>
              <a:t> </a:t>
            </a:r>
            <a:r>
              <a:rPr lang="en-US" baseline="0" dirty="0" err="1"/>
              <a:t>ứng</a:t>
            </a:r>
            <a:r>
              <a:rPr lang="en-US" baseline="0" dirty="0"/>
              <a:t> </a:t>
            </a:r>
            <a:r>
              <a:rPr lang="en-US" baseline="0" dirty="0" err="1"/>
              <a:t>hết</a:t>
            </a:r>
            <a:r>
              <a:rPr lang="en-US" baseline="0" dirty="0"/>
              <a:t> </a:t>
            </a:r>
            <a:r>
              <a:rPr lang="en-US" baseline="0" dirty="0" err="1"/>
              <a:t>nhu</a:t>
            </a:r>
            <a:r>
              <a:rPr lang="en-US" baseline="0" dirty="0"/>
              <a:t> </a:t>
            </a:r>
            <a:r>
              <a:rPr lang="en-US" baseline="0" dirty="0" err="1"/>
              <a:t>cầu</a:t>
            </a:r>
            <a:r>
              <a:rPr lang="en-US" baseline="0" dirty="0"/>
              <a:t> </a:t>
            </a:r>
            <a:r>
              <a:rPr lang="en-US" baseline="0" dirty="0" err="1"/>
              <a:t>chô</a:t>
            </a:r>
            <a:r>
              <a:rPr lang="en-US" baseline="0" dirty="0"/>
              <a:t>̃ ở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toàn</a:t>
            </a:r>
            <a:r>
              <a:rPr lang="en-US" baseline="0" dirty="0"/>
              <a:t> </a:t>
            </a:r>
            <a:r>
              <a:rPr lang="en-US" baseline="0" dirty="0" err="1"/>
              <a:t>bô</a:t>
            </a:r>
            <a:r>
              <a:rPr lang="en-US" baseline="0" dirty="0"/>
              <a:t>̣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trường</a:t>
            </a:r>
            <a:endParaRPr lang="en-US" baseline="0" dirty="0"/>
          </a:p>
          <a:p>
            <a:r>
              <a:rPr lang="en-US" baseline="0" dirty="0"/>
              <a:t>-&gt;</a:t>
            </a:r>
            <a:r>
              <a:rPr lang="en-US" baseline="0" dirty="0" err="1"/>
              <a:t>Việc</a:t>
            </a:r>
            <a:r>
              <a:rPr lang="en-US" baseline="0" dirty="0"/>
              <a:t> </a:t>
            </a:r>
            <a:r>
              <a:rPr lang="en-US" baseline="0" dirty="0" err="1"/>
              <a:t>tìm</a:t>
            </a:r>
            <a:r>
              <a:rPr lang="en-US" baseline="0" dirty="0"/>
              <a:t> </a:t>
            </a:r>
            <a:r>
              <a:rPr lang="en-US" baseline="0" dirty="0" err="1"/>
              <a:t>nha</a:t>
            </a:r>
            <a:r>
              <a:rPr lang="en-US" baseline="0" dirty="0"/>
              <a:t>̀ </a:t>
            </a:r>
            <a:r>
              <a:rPr lang="en-US" baseline="0" dirty="0" err="1"/>
              <a:t>tro</a:t>
            </a:r>
            <a:r>
              <a:rPr lang="en-US" baseline="0" dirty="0"/>
              <a:t>̣ </a:t>
            </a:r>
            <a:r>
              <a:rPr lang="en-US" baseline="0" dirty="0" err="1"/>
              <a:t>trơ</a:t>
            </a:r>
            <a:r>
              <a:rPr lang="en-US" baseline="0" dirty="0"/>
              <a:t>̉ </a:t>
            </a:r>
            <a:r>
              <a:rPr lang="en-US" baseline="0" dirty="0" err="1"/>
              <a:t>nên</a:t>
            </a:r>
            <a:r>
              <a:rPr lang="en-US" baseline="0" dirty="0"/>
              <a:t> </a:t>
            </a:r>
            <a:r>
              <a:rPr lang="en-US" baseline="0" dirty="0" err="1"/>
              <a:t>phô</a:t>
            </a:r>
            <a:r>
              <a:rPr lang="en-US" baseline="0" dirty="0"/>
              <a:t>̉ </a:t>
            </a:r>
            <a:r>
              <a:rPr lang="en-US" baseline="0" dirty="0" err="1"/>
              <a:t>biên</a:t>
            </a:r>
            <a:r>
              <a:rPr lang="en-US" baseline="0" dirty="0"/>
              <a:t>, </a:t>
            </a:r>
            <a:r>
              <a:rPr lang="en-US" baseline="0" dirty="0" err="1"/>
              <a:t>cao</a:t>
            </a:r>
            <a:r>
              <a:rPr lang="en-US" baseline="0" dirty="0"/>
              <a:t> </a:t>
            </a:r>
            <a:r>
              <a:rPr lang="en-US" baseline="0" dirty="0" err="1"/>
              <a:t>điểm</a:t>
            </a:r>
            <a:r>
              <a:rPr lang="en-US" baseline="0" dirty="0"/>
              <a:t> </a:t>
            </a:r>
            <a:r>
              <a:rPr lang="en-US" baseline="0" dirty="0" err="1"/>
              <a:t>vào</a:t>
            </a:r>
            <a:r>
              <a:rPr lang="en-US" baseline="0" dirty="0"/>
              <a:t> </a:t>
            </a:r>
            <a:r>
              <a:rPr lang="en-US" baseline="0" dirty="0" err="1"/>
              <a:t>mỗi</a:t>
            </a:r>
            <a:r>
              <a:rPr lang="en-US" baseline="0" dirty="0"/>
              <a:t> </a:t>
            </a:r>
            <a:r>
              <a:rPr lang="en-US" baseline="0" dirty="0" err="1"/>
              <a:t>mùa</a:t>
            </a:r>
            <a:r>
              <a:rPr lang="en-US" baseline="0" dirty="0"/>
              <a:t> </a:t>
            </a:r>
            <a:r>
              <a:rPr lang="en-US" baseline="0" dirty="0" err="1"/>
              <a:t>tuyển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, </a:t>
            </a:r>
            <a:r>
              <a:rPr lang="en-US" baseline="0" dirty="0" err="1"/>
              <a:t>tuy</a:t>
            </a:r>
            <a:r>
              <a:rPr lang="en-US" baseline="0" dirty="0"/>
              <a:t> </a:t>
            </a:r>
            <a:r>
              <a:rPr lang="en-US" baseline="0" dirty="0" err="1"/>
              <a:t>vậy</a:t>
            </a:r>
            <a:r>
              <a:rPr lang="en-US" baseline="0" dirty="0"/>
              <a:t> </a:t>
            </a:r>
            <a:r>
              <a:rPr lang="en-US" baseline="0" dirty="0" err="1"/>
              <a:t>vẫn</a:t>
            </a:r>
            <a:r>
              <a:rPr lang="en-US" baseline="0" dirty="0"/>
              <a:t> </a:t>
            </a:r>
            <a:r>
              <a:rPr lang="en-US" baseline="0" dirty="0" err="1"/>
              <a:t>còn</a:t>
            </a:r>
            <a:r>
              <a:rPr lang="en-US" baseline="0" dirty="0"/>
              <a:t> </a:t>
            </a:r>
            <a:r>
              <a:rPr lang="en-US" baseline="0" dirty="0" err="1"/>
              <a:t>rất</a:t>
            </a:r>
            <a:r>
              <a:rPr lang="en-US" baseline="0" dirty="0"/>
              <a:t> </a:t>
            </a:r>
            <a:r>
              <a:rPr lang="en-US" baseline="0" dirty="0" err="1"/>
              <a:t>nhiều</a:t>
            </a:r>
            <a:r>
              <a:rPr lang="en-US" baseline="0" dirty="0"/>
              <a:t> </a:t>
            </a:r>
            <a:r>
              <a:rPr lang="en-US" baseline="0" dirty="0" err="1"/>
              <a:t>kho</a:t>
            </a:r>
            <a:r>
              <a:rPr lang="en-US" baseline="0" dirty="0"/>
              <a:t>́ khan, </a:t>
            </a:r>
            <a:r>
              <a:rPr lang="en-US" baseline="0" dirty="0" err="1"/>
              <a:t>trơ</a:t>
            </a:r>
            <a:r>
              <a:rPr lang="en-US" baseline="0" dirty="0"/>
              <a:t>̉ </a:t>
            </a:r>
            <a:r>
              <a:rPr lang="en-US" baseline="0" dirty="0" err="1"/>
              <a:t>ngại</a:t>
            </a:r>
            <a:endParaRPr lang="en-US" baseline="0" dirty="0"/>
          </a:p>
          <a:p>
            <a:r>
              <a:rPr lang="en-US" baseline="0" dirty="0" err="1"/>
              <a:t>Sô</a:t>
            </a:r>
            <a:r>
              <a:rPr lang="en-US" baseline="0" dirty="0"/>
              <a:t>́ </a:t>
            </a:r>
            <a:r>
              <a:rPr lang="en-US" baseline="0" dirty="0" err="1"/>
              <a:t>lượng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thuê</a:t>
            </a:r>
            <a:r>
              <a:rPr lang="en-US" baseline="0" dirty="0"/>
              <a:t> </a:t>
            </a:r>
            <a:r>
              <a:rPr lang="en-US" baseline="0" dirty="0" err="1"/>
              <a:t>ngoài</a:t>
            </a:r>
            <a:r>
              <a:rPr lang="en-US" baseline="0" dirty="0"/>
              <a:t> </a:t>
            </a:r>
            <a:r>
              <a:rPr lang="en-US" baseline="0" dirty="0" err="1"/>
              <a:t>lớn</a:t>
            </a:r>
            <a:r>
              <a:rPr lang="en-US" baseline="0" dirty="0"/>
              <a:t>, thông tin </a:t>
            </a:r>
            <a:r>
              <a:rPr lang="en-US" baseline="0" dirty="0" err="1"/>
              <a:t>nha</a:t>
            </a:r>
            <a:r>
              <a:rPr lang="en-US" baseline="0" dirty="0"/>
              <a:t>̀ </a:t>
            </a:r>
            <a:r>
              <a:rPr lang="en-US" baseline="0" dirty="0" err="1"/>
              <a:t>tro</a:t>
            </a:r>
            <a:r>
              <a:rPr lang="en-US" baseline="0" dirty="0"/>
              <a:t>̣ </a:t>
            </a:r>
            <a:r>
              <a:rPr lang="en-US" baseline="0" dirty="0" err="1"/>
              <a:t>đa</a:t>
            </a:r>
            <a:r>
              <a:rPr lang="en-US" baseline="0" dirty="0"/>
              <a:t>̃ </a:t>
            </a:r>
            <a:r>
              <a:rPr lang="en-US" baseline="0" dirty="0" err="1"/>
              <a:t>được</a:t>
            </a:r>
            <a:r>
              <a:rPr lang="en-US" baseline="0" dirty="0"/>
              <a:t> </a:t>
            </a:r>
            <a:r>
              <a:rPr lang="en-US" baseline="0" dirty="0" err="1"/>
              <a:t>xác</a:t>
            </a:r>
            <a:r>
              <a:rPr lang="en-US" baseline="0" dirty="0"/>
              <a:t> </a:t>
            </a:r>
            <a:r>
              <a:rPr lang="en-US" baseline="0" dirty="0" err="1"/>
              <a:t>thực</a:t>
            </a:r>
            <a:r>
              <a:rPr lang="en-US" baseline="0" dirty="0"/>
              <a:t> </a:t>
            </a:r>
            <a:r>
              <a:rPr lang="en-US" baseline="0" dirty="0" err="1"/>
              <a:t>ít</a:t>
            </a:r>
            <a:r>
              <a:rPr lang="en-US" baseline="0" dirty="0"/>
              <a:t>, </a:t>
            </a:r>
            <a:r>
              <a:rPr lang="en-US" baseline="0" dirty="0" err="1"/>
              <a:t>kho</a:t>
            </a:r>
            <a:r>
              <a:rPr lang="en-US" baseline="0" dirty="0"/>
              <a:t>́ </a:t>
            </a:r>
            <a:r>
              <a:rPr lang="en-US" baseline="0" dirty="0" err="1"/>
              <a:t>tiếp</a:t>
            </a:r>
            <a:r>
              <a:rPr lang="en-US" baseline="0" dirty="0"/>
              <a:t> </a:t>
            </a:r>
            <a:r>
              <a:rPr lang="en-US" baseline="0" dirty="0" err="1"/>
              <a:t>cận</a:t>
            </a:r>
            <a:r>
              <a:rPr lang="en-US" baseline="0" dirty="0"/>
              <a:t> </a:t>
            </a:r>
            <a:r>
              <a:rPr lang="en-US" baseline="0" dirty="0" err="1"/>
              <a:t>đến</a:t>
            </a:r>
            <a:r>
              <a:rPr lang="en-US" baseline="0" dirty="0"/>
              <a:t> </a:t>
            </a:r>
            <a:r>
              <a:rPr lang="en-US" baseline="0" err="1"/>
              <a:t>sinh</a:t>
            </a:r>
            <a:r>
              <a:rPr lang="en-US" baseline="0"/>
              <a:t> viên</a:t>
            </a:r>
          </a:p>
          <a:p>
            <a:endParaRPr lang="en-US" baseline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8838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Sửa ảnh ở slide này (template cập nhật)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0123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Sửa ảnh ở slide này (template cập nhật)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1879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Thêm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hình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ảnh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chu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tro</a:t>
            </a:r>
            <a:r>
              <a:rPr lang="en-US" baseline="0" dirty="0">
                <a:latin typeface="+mn-lt"/>
              </a:rPr>
              <a:t>̣ import file excel 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477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689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497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04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Cách</a:t>
            </a:r>
            <a:r>
              <a:rPr lang="en-US" baseline="0" dirty="0"/>
              <a:t> </a:t>
            </a:r>
            <a:r>
              <a:rPr lang="en-US" baseline="0" dirty="0" err="1"/>
              <a:t>làm</a:t>
            </a:r>
            <a:r>
              <a:rPr lang="en-US" baseline="0" dirty="0"/>
              <a:t> </a:t>
            </a:r>
            <a:r>
              <a:rPr lang="en-US" baseline="0" dirty="0" err="1"/>
              <a:t>truyền</a:t>
            </a:r>
            <a:r>
              <a:rPr lang="en-US" baseline="0" dirty="0"/>
              <a:t> </a:t>
            </a:r>
            <a:r>
              <a:rPr lang="en-US" baseline="0" dirty="0" err="1"/>
              <a:t>thống</a:t>
            </a:r>
            <a:r>
              <a:rPr lang="en-US" baseline="0" dirty="0"/>
              <a:t>: </a:t>
            </a:r>
          </a:p>
          <a:p>
            <a:r>
              <a:rPr lang="en-US" baseline="0" dirty="0" err="1"/>
              <a:t>Tuyển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đang</a:t>
            </a:r>
            <a:r>
              <a:rPr lang="en-US" baseline="0" dirty="0"/>
              <a:t> </a:t>
            </a:r>
            <a:r>
              <a:rPr lang="en-US" baseline="0" dirty="0" err="1"/>
              <a:t>phải</a:t>
            </a:r>
            <a:r>
              <a:rPr lang="en-US" baseline="0" dirty="0"/>
              <a:t> </a:t>
            </a:r>
            <a:r>
              <a:rPr lang="en-US" baseline="0" dirty="0" err="1"/>
              <a:t>thu</a:t>
            </a:r>
            <a:r>
              <a:rPr lang="en-US" baseline="0" dirty="0"/>
              <a:t> </a:t>
            </a:r>
            <a:r>
              <a:rPr lang="en-US" baseline="0" dirty="0" err="1"/>
              <a:t>thập</a:t>
            </a:r>
            <a:r>
              <a:rPr lang="en-US" baseline="0" dirty="0"/>
              <a:t> thông tin </a:t>
            </a:r>
            <a:r>
              <a:rPr lang="en-US" baseline="0" dirty="0" err="1"/>
              <a:t>một</a:t>
            </a:r>
            <a:r>
              <a:rPr lang="en-US" baseline="0" dirty="0"/>
              <a:t> </a:t>
            </a:r>
            <a:r>
              <a:rPr lang="en-US" baseline="0" dirty="0" err="1"/>
              <a:t>cách</a:t>
            </a:r>
            <a:r>
              <a:rPr lang="en-US" baseline="0" dirty="0"/>
              <a:t> </a:t>
            </a:r>
            <a:r>
              <a:rPr lang="en-US" baseline="0" dirty="0" err="1"/>
              <a:t>thu</a:t>
            </a:r>
            <a:r>
              <a:rPr lang="en-US" baseline="0" dirty="0"/>
              <a:t>̉ </a:t>
            </a:r>
            <a:r>
              <a:rPr lang="en-US" baseline="0" dirty="0" err="1"/>
              <a:t>công</a:t>
            </a:r>
            <a:r>
              <a:rPr lang="en-US" baseline="0" dirty="0"/>
              <a:t>, </a:t>
            </a:r>
            <a:r>
              <a:rPr lang="en-US" baseline="0" dirty="0" err="1"/>
              <a:t>gọi</a:t>
            </a:r>
            <a:r>
              <a:rPr lang="en-US" baseline="0" dirty="0"/>
              <a:t> </a:t>
            </a:r>
            <a:r>
              <a:rPr lang="en-US" baseline="0" dirty="0" err="1"/>
              <a:t>điện</a:t>
            </a:r>
            <a:r>
              <a:rPr lang="en-US" baseline="0" dirty="0"/>
              <a:t> </a:t>
            </a:r>
            <a:r>
              <a:rPr lang="en-US" baseline="0" dirty="0" err="1"/>
              <a:t>đến</a:t>
            </a:r>
            <a:r>
              <a:rPr lang="en-US" baseline="0" dirty="0"/>
              <a:t> </a:t>
            </a:r>
            <a:r>
              <a:rPr lang="en-US" baseline="0" dirty="0" err="1"/>
              <a:t>chu</a:t>
            </a:r>
            <a:r>
              <a:rPr lang="en-US" baseline="0" dirty="0"/>
              <a:t>̉ </a:t>
            </a:r>
            <a:r>
              <a:rPr lang="en-US" baseline="0" dirty="0" err="1"/>
              <a:t>tro</a:t>
            </a:r>
            <a:r>
              <a:rPr lang="en-US" baseline="0" dirty="0"/>
              <a:t>̣ </a:t>
            </a:r>
            <a:r>
              <a:rPr lang="en-US" baseline="0" dirty="0" err="1"/>
              <a:t>hằng</a:t>
            </a:r>
            <a:r>
              <a:rPr lang="en-US" baseline="0" dirty="0"/>
              <a:t> </a:t>
            </a:r>
            <a:r>
              <a:rPr lang="en-US" baseline="0" dirty="0" err="1"/>
              <a:t>ngày</a:t>
            </a:r>
            <a:r>
              <a:rPr lang="en-US" baseline="0" dirty="0"/>
              <a:t> </a:t>
            </a:r>
            <a:r>
              <a:rPr lang="en-US" baseline="0" dirty="0" err="1"/>
              <a:t>đê</a:t>
            </a:r>
            <a:r>
              <a:rPr lang="en-US" baseline="0" dirty="0"/>
              <a:t>̉ </a:t>
            </a:r>
            <a:r>
              <a:rPr lang="en-US" baseline="0" dirty="0" err="1"/>
              <a:t>cập</a:t>
            </a:r>
            <a:r>
              <a:rPr lang="en-US" baseline="0" dirty="0"/>
              <a:t> </a:t>
            </a:r>
            <a:r>
              <a:rPr lang="en-US" baseline="0" dirty="0" err="1"/>
              <a:t>nhập</a:t>
            </a:r>
            <a:r>
              <a:rPr lang="en-US" baseline="0" dirty="0"/>
              <a:t> thông tin </a:t>
            </a:r>
            <a:r>
              <a:rPr lang="en-US" baseline="0" dirty="0" err="1"/>
              <a:t>phòng</a:t>
            </a:r>
            <a:r>
              <a:rPr lang="en-US" baseline="0" dirty="0"/>
              <a:t> </a:t>
            </a:r>
            <a:r>
              <a:rPr lang="en-US" baseline="0" dirty="0" err="1"/>
              <a:t>trống</a:t>
            </a:r>
            <a:endParaRPr lang="en-US" baseline="0" dirty="0"/>
          </a:p>
          <a:p>
            <a:r>
              <a:rPr lang="en-US" baseline="0" dirty="0" err="1"/>
              <a:t>Tốn</a:t>
            </a:r>
            <a:r>
              <a:rPr lang="en-US" baseline="0" dirty="0"/>
              <a:t> </a:t>
            </a:r>
            <a:r>
              <a:rPr lang="en-US" baseline="0" dirty="0" err="1"/>
              <a:t>tiền</a:t>
            </a:r>
            <a:r>
              <a:rPr lang="en-US" baseline="0" dirty="0"/>
              <a:t> </a:t>
            </a:r>
            <a:r>
              <a:rPr lang="en-US" baseline="0" dirty="0" err="1"/>
              <a:t>thuê</a:t>
            </a:r>
            <a:r>
              <a:rPr lang="en-US" baseline="0" dirty="0"/>
              <a:t> </a:t>
            </a:r>
            <a:r>
              <a:rPr lang="en-US" baseline="0" dirty="0" err="1"/>
              <a:t>nhân</a:t>
            </a:r>
            <a:r>
              <a:rPr lang="en-US" baseline="0" dirty="0"/>
              <a:t> </a:t>
            </a:r>
            <a:r>
              <a:rPr lang="en-US" baseline="0" dirty="0" err="1"/>
              <a:t>công</a:t>
            </a:r>
            <a:r>
              <a:rPr lang="en-US" baseline="0" dirty="0"/>
              <a:t> </a:t>
            </a:r>
            <a:r>
              <a:rPr lang="en-US" baseline="0" dirty="0" err="1"/>
              <a:t>nhưng</a:t>
            </a:r>
            <a:r>
              <a:rPr lang="en-US" baseline="0" dirty="0"/>
              <a:t> </a:t>
            </a:r>
            <a:r>
              <a:rPr lang="en-US" baseline="0" dirty="0" err="1"/>
              <a:t>vẫn</a:t>
            </a:r>
            <a:r>
              <a:rPr lang="en-US" baseline="0" dirty="0"/>
              <a:t>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thê</a:t>
            </a:r>
            <a:r>
              <a:rPr lang="en-US" baseline="0" dirty="0"/>
              <a:t>̉ </a:t>
            </a:r>
            <a:r>
              <a:rPr lang="en-US" baseline="0" dirty="0" err="1"/>
              <a:t>đáp</a:t>
            </a:r>
            <a:r>
              <a:rPr lang="en-US" baseline="0" dirty="0"/>
              <a:t> </a:t>
            </a:r>
            <a:r>
              <a:rPr lang="en-US" baseline="0" dirty="0" err="1"/>
              <a:t>ứng</a:t>
            </a:r>
            <a:r>
              <a:rPr lang="en-US" baseline="0" dirty="0"/>
              <a:t> </a:t>
            </a:r>
            <a:r>
              <a:rPr lang="en-US" baseline="0" dirty="0" err="1"/>
              <a:t>sô</a:t>
            </a:r>
            <a:r>
              <a:rPr lang="en-US" baseline="0" dirty="0"/>
              <a:t>́ </a:t>
            </a:r>
            <a:r>
              <a:rPr lang="en-US" baseline="0" dirty="0" err="1"/>
              <a:t>lượng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, </a:t>
            </a:r>
            <a:r>
              <a:rPr lang="en-US" baseline="0" dirty="0" err="1"/>
              <a:t>phu</a:t>
            </a:r>
            <a:r>
              <a:rPr lang="en-US" baseline="0" dirty="0"/>
              <a:t>̣ </a:t>
            </a:r>
            <a:r>
              <a:rPr lang="en-US" baseline="0" dirty="0" err="1"/>
              <a:t>huynh</a:t>
            </a:r>
            <a:endParaRPr lang="en-US" baseline="0" dirty="0"/>
          </a:p>
          <a:p>
            <a:r>
              <a:rPr lang="en-US" baseline="0" dirty="0" err="1"/>
              <a:t>Không</a:t>
            </a:r>
            <a:r>
              <a:rPr lang="en-US" baseline="0" dirty="0"/>
              <a:t> có </a:t>
            </a:r>
            <a:r>
              <a:rPr lang="en-US" baseline="0" dirty="0" err="1"/>
              <a:t>địa</a:t>
            </a:r>
            <a:r>
              <a:rPr lang="en-US" baseline="0" dirty="0"/>
              <a:t> </a:t>
            </a:r>
            <a:r>
              <a:rPr lang="en-US" baseline="0" dirty="0" err="1"/>
              <a:t>chủi</a:t>
            </a:r>
            <a:r>
              <a:rPr lang="en-US" baseline="0" dirty="0"/>
              <a:t> </a:t>
            </a:r>
            <a:r>
              <a:rPr lang="en-US" baseline="0" dirty="0" err="1"/>
              <a:t>nha</a:t>
            </a:r>
            <a:r>
              <a:rPr lang="en-US" baseline="0" dirty="0"/>
              <a:t>̀ cụ </a:t>
            </a:r>
            <a:r>
              <a:rPr lang="en-US" baseline="0" dirty="0" err="1"/>
              <a:t>thê</a:t>
            </a:r>
            <a:r>
              <a:rPr lang="en-US" baseline="0" dirty="0"/>
              <a:t>̉, </a:t>
            </a:r>
            <a:r>
              <a:rPr lang="en-US" baseline="0" dirty="0" err="1"/>
              <a:t>kho</a:t>
            </a:r>
            <a:r>
              <a:rPr lang="en-US" baseline="0" dirty="0"/>
              <a:t>́ </a:t>
            </a:r>
            <a:r>
              <a:rPr lang="en-US" baseline="0" dirty="0" err="1"/>
              <a:t>tìm</a:t>
            </a:r>
            <a:r>
              <a:rPr lang="en-US" baseline="0" dirty="0"/>
              <a:t> </a:t>
            </a:r>
            <a:r>
              <a:rPr lang="en-US" baseline="0" dirty="0" err="1"/>
              <a:t>kiếm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khu</a:t>
            </a:r>
            <a:r>
              <a:rPr lang="en-US" baseline="0" dirty="0"/>
              <a:t> </a:t>
            </a:r>
            <a:r>
              <a:rPr lang="en-US" baseline="0" dirty="0" err="1"/>
              <a:t>vực</a:t>
            </a:r>
            <a:endParaRPr lang="en-US" baseline="0" dirty="0"/>
          </a:p>
          <a:p>
            <a:r>
              <a:rPr lang="en-US" baseline="0" dirty="0"/>
              <a:t>-&gt; </a:t>
            </a:r>
            <a:r>
              <a:rPr lang="en-US" baseline="0" dirty="0" err="1"/>
              <a:t>Tốn</a:t>
            </a:r>
            <a:r>
              <a:rPr lang="en-US" baseline="0" dirty="0"/>
              <a:t> </a:t>
            </a:r>
            <a:r>
              <a:rPr lang="en-US" baseline="0" dirty="0" err="1"/>
              <a:t>thời</a:t>
            </a:r>
            <a:r>
              <a:rPr lang="en-US" baseline="0" dirty="0"/>
              <a:t> </a:t>
            </a:r>
            <a:r>
              <a:rPr lang="en-US" baseline="0" dirty="0" err="1"/>
              <a:t>gian</a:t>
            </a:r>
            <a:r>
              <a:rPr lang="en-US" baseline="0" dirty="0"/>
              <a:t> </a:t>
            </a:r>
            <a:r>
              <a:rPr lang="en-US" baseline="0" dirty="0" err="1"/>
              <a:t>nhưng</a:t>
            </a:r>
            <a:r>
              <a:rPr lang="en-US" baseline="0" dirty="0"/>
              <a:t>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đem</a:t>
            </a:r>
            <a:r>
              <a:rPr lang="en-US" baseline="0" dirty="0"/>
              <a:t> </a:t>
            </a:r>
            <a:r>
              <a:rPr lang="en-US" baseline="0" dirty="0" err="1"/>
              <a:t>lại</a:t>
            </a:r>
            <a:r>
              <a:rPr lang="en-US" baseline="0" dirty="0"/>
              <a:t> </a:t>
            </a:r>
            <a:r>
              <a:rPr lang="en-US" baseline="0" dirty="0" err="1"/>
              <a:t>hiệu</a:t>
            </a:r>
            <a:r>
              <a:rPr lang="en-US" baseline="0" dirty="0"/>
              <a:t> quả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584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Pros:</a:t>
            </a:r>
          </a:p>
          <a:p>
            <a:r>
              <a:rPr lang="en-US" dirty="0" err="1">
                <a:latin typeface="+mn-lt"/>
              </a:rPr>
              <a:t>Giao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diện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đẹp</a:t>
            </a:r>
            <a:endParaRPr lang="en-US" baseline="0" dirty="0">
              <a:latin typeface="+mn-lt"/>
            </a:endParaRPr>
          </a:p>
          <a:p>
            <a:r>
              <a:rPr lang="en-US" baseline="0" dirty="0">
                <a:latin typeface="+mn-lt"/>
              </a:rPr>
              <a:t>Thông tin </a:t>
            </a:r>
            <a:r>
              <a:rPr lang="en-US" baseline="0" dirty="0" err="1">
                <a:latin typeface="+mn-lt"/>
              </a:rPr>
              <a:t>được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xác</a:t>
            </a:r>
            <a:r>
              <a:rPr lang="en-US" baseline="0" dirty="0">
                <a:latin typeface="+mn-lt"/>
              </a:rPr>
              <a:t> minh</a:t>
            </a:r>
          </a:p>
          <a:p>
            <a:r>
              <a:rPr lang="en-US" baseline="0" dirty="0">
                <a:latin typeface="+mn-lt"/>
              </a:rPr>
              <a:t>Cons:</a:t>
            </a:r>
          </a:p>
          <a:p>
            <a:r>
              <a:rPr lang="en-US" baseline="0" dirty="0" err="1">
                <a:latin typeface="+mn-lt"/>
              </a:rPr>
              <a:t>Chưa</a:t>
            </a:r>
            <a:r>
              <a:rPr lang="en-US" baseline="0" dirty="0">
                <a:latin typeface="+mn-lt"/>
              </a:rPr>
              <a:t> cụ </a:t>
            </a:r>
            <a:r>
              <a:rPr lang="en-US" baseline="0" dirty="0" err="1">
                <a:latin typeface="+mn-lt"/>
              </a:rPr>
              <a:t>thê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đến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từng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khu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vực</a:t>
            </a:r>
            <a:endParaRPr lang="en-US" baseline="0" dirty="0">
              <a:latin typeface="+mn-lt"/>
            </a:endParaRPr>
          </a:p>
          <a:p>
            <a:r>
              <a:rPr lang="en-US" baseline="0" dirty="0" err="1">
                <a:latin typeface="+mn-lt"/>
              </a:rPr>
              <a:t>Đối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tượng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hướng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đến</a:t>
            </a:r>
            <a:r>
              <a:rPr lang="en-US" baseline="0" dirty="0">
                <a:latin typeface="+mn-lt"/>
              </a:rPr>
              <a:t> là </a:t>
            </a:r>
            <a:r>
              <a:rPr lang="en-US" baseline="0" dirty="0" err="1">
                <a:latin typeface="+mn-lt"/>
              </a:rPr>
              <a:t>người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đa</a:t>
            </a:r>
            <a:r>
              <a:rPr lang="en-US" baseline="0" dirty="0">
                <a:latin typeface="+mn-lt"/>
              </a:rPr>
              <a:t>̃ </a:t>
            </a:r>
            <a:r>
              <a:rPr lang="en-US" baseline="0" dirty="0" err="1">
                <a:latin typeface="+mn-lt"/>
              </a:rPr>
              <a:t>đi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làm</a:t>
            </a:r>
            <a:r>
              <a:rPr lang="en-US" baseline="0" dirty="0">
                <a:latin typeface="+mn-lt"/>
              </a:rPr>
              <a:t>, có </a:t>
            </a:r>
            <a:r>
              <a:rPr lang="en-US" baseline="0" dirty="0" err="1">
                <a:latin typeface="+mn-lt"/>
              </a:rPr>
              <a:t>thu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nhập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tư</a:t>
            </a:r>
            <a:r>
              <a:rPr lang="en-US" baseline="0" dirty="0">
                <a:latin typeface="+mn-lt"/>
              </a:rPr>
              <a:t>̀ </a:t>
            </a:r>
            <a:r>
              <a:rPr lang="en-US" baseline="0" dirty="0" err="1">
                <a:latin typeface="+mn-lt"/>
              </a:rPr>
              <a:t>mức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kha</a:t>
            </a:r>
            <a:r>
              <a:rPr lang="en-US" baseline="0" dirty="0">
                <a:latin typeface="+mn-lt"/>
              </a:rPr>
              <a:t>́ </a:t>
            </a:r>
            <a:r>
              <a:rPr lang="en-US" baseline="0" dirty="0" err="1">
                <a:latin typeface="+mn-lt"/>
              </a:rPr>
              <a:t>đô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lên</a:t>
            </a:r>
            <a:endParaRPr lang="en-US" baseline="0" dirty="0">
              <a:latin typeface="+mn-lt"/>
            </a:endParaRPr>
          </a:p>
          <a:p>
            <a:r>
              <a:rPr lang="en-US" baseline="0" dirty="0" err="1">
                <a:latin typeface="+mn-lt"/>
              </a:rPr>
              <a:t>Không</a:t>
            </a:r>
            <a:r>
              <a:rPr lang="en-US" baseline="0" dirty="0">
                <a:latin typeface="+mn-lt"/>
              </a:rPr>
              <a:t> có thông tin </a:t>
            </a:r>
            <a:r>
              <a:rPr lang="en-US" baseline="0" dirty="0" err="1">
                <a:latin typeface="+mn-lt"/>
              </a:rPr>
              <a:t>phòng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tro</a:t>
            </a:r>
            <a:r>
              <a:rPr lang="en-US" baseline="0" dirty="0">
                <a:latin typeface="+mn-lt"/>
              </a:rPr>
              <a:t>̣ </a:t>
            </a:r>
          </a:p>
          <a:p>
            <a:r>
              <a:rPr lang="en-US" baseline="0" dirty="0" err="1">
                <a:latin typeface="+mn-lt"/>
              </a:rPr>
              <a:t>Phu</a:t>
            </a:r>
            <a:r>
              <a:rPr lang="en-US" baseline="0" dirty="0">
                <a:latin typeface="+mn-lt"/>
              </a:rPr>
              <a:t>̀ </a:t>
            </a:r>
            <a:r>
              <a:rPr lang="en-US" baseline="0" dirty="0" err="1">
                <a:latin typeface="+mn-lt"/>
              </a:rPr>
              <a:t>hợp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đê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mua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nha</a:t>
            </a:r>
            <a:r>
              <a:rPr lang="en-US" baseline="0" dirty="0">
                <a:latin typeface="+mn-lt"/>
              </a:rPr>
              <a:t>̀, </a:t>
            </a:r>
            <a:r>
              <a:rPr lang="en-US" baseline="0" dirty="0" err="1">
                <a:latin typeface="+mn-lt"/>
              </a:rPr>
              <a:t>thuê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chung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cư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cao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cấp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hơn</a:t>
            </a:r>
            <a:r>
              <a:rPr lang="en-US" baseline="0" dirty="0">
                <a:latin typeface="+mn-lt"/>
              </a:rPr>
              <a:t>, 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54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r>
              <a:rPr lang="en-US" dirty="0" err="1"/>
              <a:t>Dê</a:t>
            </a:r>
            <a:r>
              <a:rPr lang="en-US" dirty="0"/>
              <a:t>̃</a:t>
            </a:r>
            <a:r>
              <a:rPr lang="en-US" baseline="0" dirty="0"/>
              <a:t> </a:t>
            </a:r>
            <a:r>
              <a:rPr lang="en-US" baseline="0" dirty="0" err="1"/>
              <a:t>sư</a:t>
            </a:r>
            <a:r>
              <a:rPr lang="en-US" baseline="0" dirty="0"/>
              <a:t>̉ </a:t>
            </a:r>
            <a:r>
              <a:rPr lang="en-US" baseline="0" dirty="0" err="1"/>
              <a:t>dụng</a:t>
            </a:r>
            <a:endParaRPr lang="en-US" baseline="0" dirty="0"/>
          </a:p>
          <a:p>
            <a:r>
              <a:rPr lang="en-US" baseline="0" dirty="0"/>
              <a:t>Cons:</a:t>
            </a:r>
          </a:p>
          <a:p>
            <a:r>
              <a:rPr lang="en-US" baseline="0" dirty="0"/>
              <a:t>Thông tin </a:t>
            </a:r>
            <a:r>
              <a:rPr lang="en-US" baseline="0" dirty="0" err="1"/>
              <a:t>chưa</a:t>
            </a:r>
            <a:r>
              <a:rPr lang="en-US" baseline="0" dirty="0"/>
              <a:t> </a:t>
            </a:r>
            <a:r>
              <a:rPr lang="en-US" baseline="0" dirty="0" err="1"/>
              <a:t>được</a:t>
            </a:r>
            <a:r>
              <a:rPr lang="en-US" baseline="0" dirty="0"/>
              <a:t> </a:t>
            </a:r>
            <a:r>
              <a:rPr lang="en-US" baseline="0" dirty="0" err="1"/>
              <a:t>chắt</a:t>
            </a:r>
            <a:r>
              <a:rPr lang="en-US" baseline="0" dirty="0"/>
              <a:t> </a:t>
            </a:r>
            <a:r>
              <a:rPr lang="en-US" baseline="0" dirty="0" err="1"/>
              <a:t>lọc</a:t>
            </a:r>
            <a:r>
              <a:rPr lang="en-US" baseline="0" dirty="0"/>
              <a:t>, verified </a:t>
            </a:r>
          </a:p>
          <a:p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đăng</a:t>
            </a:r>
            <a:r>
              <a:rPr lang="en-US" baseline="0" dirty="0"/>
              <a:t> </a:t>
            </a:r>
            <a:r>
              <a:rPr lang="en-US" baseline="0" dirty="0" err="1"/>
              <a:t>bài</a:t>
            </a:r>
            <a:r>
              <a:rPr lang="en-US" baseline="0" dirty="0"/>
              <a:t> </a:t>
            </a:r>
            <a:r>
              <a:rPr lang="en-US" baseline="0" dirty="0" err="1"/>
              <a:t>tìm</a:t>
            </a:r>
            <a:r>
              <a:rPr lang="en-US" baseline="0" dirty="0"/>
              <a:t> </a:t>
            </a:r>
            <a:r>
              <a:rPr lang="en-US" baseline="0" dirty="0" err="1"/>
              <a:t>tro</a:t>
            </a:r>
            <a:r>
              <a:rPr lang="en-US" baseline="0" dirty="0"/>
              <a:t>̣</a:t>
            </a:r>
          </a:p>
          <a:p>
            <a:r>
              <a:rPr lang="en-US" baseline="0" dirty="0" err="1"/>
              <a:t>Chơ</a:t>
            </a:r>
            <a:r>
              <a:rPr lang="en-US" baseline="0" dirty="0"/>
              <a:t>̉ </a:t>
            </a:r>
            <a:r>
              <a:rPr lang="en-US" baseline="0" dirty="0" err="1"/>
              <a:t>hàng</a:t>
            </a:r>
            <a:r>
              <a:rPr lang="en-US" baseline="0" dirty="0"/>
              <a:t> </a:t>
            </a:r>
            <a:r>
              <a:rPr lang="en-US" baseline="0" dirty="0" err="1"/>
              <a:t>đăng</a:t>
            </a:r>
            <a:r>
              <a:rPr lang="en-US" baseline="0" dirty="0"/>
              <a:t> </a:t>
            </a:r>
            <a:r>
              <a:rPr lang="en-US" baseline="0" dirty="0" err="1"/>
              <a:t>bài</a:t>
            </a:r>
            <a:r>
              <a:rPr lang="en-US" baseline="0" dirty="0"/>
              <a:t> spam </a:t>
            </a:r>
          </a:p>
          <a:p>
            <a:endParaRPr lang="en-US" baseline="0" dirty="0"/>
          </a:p>
          <a:p>
            <a:r>
              <a:rPr lang="en-US" baseline="0" dirty="0"/>
              <a:t>Data </a:t>
            </a:r>
            <a:r>
              <a:rPr lang="en-US" baseline="0" dirty="0" err="1"/>
              <a:t>phân</a:t>
            </a:r>
            <a:r>
              <a:rPr lang="en-US" baseline="0" dirty="0"/>
              <a:t> </a:t>
            </a:r>
            <a:r>
              <a:rPr lang="en-US" baseline="0" dirty="0" err="1"/>
              <a:t>tán</a:t>
            </a:r>
            <a:r>
              <a:rPr lang="en-US" baseline="0" dirty="0"/>
              <a:t>, </a:t>
            </a:r>
            <a:r>
              <a:rPr lang="en-US" baseline="0" dirty="0" err="1"/>
              <a:t>mỗi</a:t>
            </a:r>
            <a:r>
              <a:rPr lang="en-US" baseline="0" dirty="0"/>
              <a:t> </a:t>
            </a:r>
            <a:r>
              <a:rPr lang="en-US" baseline="0" dirty="0" err="1"/>
              <a:t>lần</a:t>
            </a:r>
            <a:r>
              <a:rPr lang="en-US" baseline="0" dirty="0"/>
              <a:t> post </a:t>
            </a:r>
            <a:r>
              <a:rPr lang="en-US" baseline="0" dirty="0" err="1"/>
              <a:t>lên</a:t>
            </a:r>
            <a:r>
              <a:rPr lang="en-US" baseline="0" dirty="0"/>
              <a:t> </a:t>
            </a:r>
            <a:r>
              <a:rPr lang="en-US" baseline="0" dirty="0" err="1"/>
              <a:t>chỉ</a:t>
            </a:r>
            <a:r>
              <a:rPr lang="en-US" baseline="0" dirty="0"/>
              <a:t> post dc thông tin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phòng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thuê</a:t>
            </a:r>
            <a:r>
              <a:rPr lang="en-US" baseline="0" dirty="0"/>
              <a:t>, </a:t>
            </a:r>
            <a:r>
              <a:rPr lang="en-US" baseline="0" dirty="0" err="1"/>
              <a:t>ko</a:t>
            </a:r>
            <a:r>
              <a:rPr lang="en-US" baseline="0" dirty="0"/>
              <a:t> </a:t>
            </a:r>
            <a:r>
              <a:rPr lang="en-US" baseline="0" dirty="0" err="1"/>
              <a:t>cụ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(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bao</a:t>
            </a:r>
            <a:r>
              <a:rPr lang="en-US" baseline="0" dirty="0"/>
              <a:t> </a:t>
            </a:r>
            <a:r>
              <a:rPr lang="en-US" baseline="0" dirty="0" err="1"/>
              <a:t>nhiêu</a:t>
            </a:r>
            <a:r>
              <a:rPr lang="en-US" baseline="0" dirty="0"/>
              <a:t> </a:t>
            </a:r>
            <a:r>
              <a:rPr lang="en-US" baseline="0" dirty="0" err="1"/>
              <a:t>phòng</a:t>
            </a:r>
            <a:r>
              <a:rPr lang="en-US" baseline="0" dirty="0"/>
              <a:t>,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bao</a:t>
            </a:r>
            <a:r>
              <a:rPr lang="en-US" baseline="0" dirty="0"/>
              <a:t> </a:t>
            </a:r>
            <a:r>
              <a:rPr lang="en-US" baseline="0" dirty="0" err="1"/>
              <a:t>nhiêu</a:t>
            </a:r>
            <a:r>
              <a:rPr lang="en-US" baseline="0" dirty="0"/>
              <a:t> </a:t>
            </a:r>
            <a:r>
              <a:rPr lang="en-US" baseline="0" dirty="0" err="1"/>
              <a:t>người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thuê</a:t>
            </a:r>
            <a:r>
              <a:rPr lang="en-US" baseline="0" dirty="0"/>
              <a:t> dc…)</a:t>
            </a:r>
          </a:p>
          <a:p>
            <a:r>
              <a:rPr lang="en-US" baseline="0" dirty="0"/>
              <a:t>FU </a:t>
            </a:r>
            <a:r>
              <a:rPr lang="en-US" baseline="0" dirty="0" err="1"/>
              <a:t>Hòa</a:t>
            </a:r>
            <a:r>
              <a:rPr lang="en-US" baseline="0" dirty="0"/>
              <a:t> </a:t>
            </a:r>
            <a:r>
              <a:rPr lang="en-US" baseline="0" dirty="0" err="1"/>
              <a:t>Lạc</a:t>
            </a:r>
            <a:r>
              <a:rPr lang="en-US" baseline="0" dirty="0"/>
              <a:t>, Pass KTX </a:t>
            </a:r>
            <a:r>
              <a:rPr lang="en-US" baseline="0" dirty="0" err="1"/>
              <a:t>Tro</a:t>
            </a:r>
            <a:r>
              <a:rPr lang="en-US" baseline="0" dirty="0"/>
              <a:t>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364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r>
              <a:rPr lang="en-US" dirty="0" err="1"/>
              <a:t>Giao</a:t>
            </a:r>
            <a:r>
              <a:rPr lang="en-US" baseline="0" dirty="0"/>
              <a:t> </a:t>
            </a:r>
            <a:r>
              <a:rPr lang="en-US" baseline="0" dirty="0" err="1"/>
              <a:t>diện</a:t>
            </a:r>
            <a:r>
              <a:rPr lang="en-US" baseline="0" dirty="0"/>
              <a:t> </a:t>
            </a:r>
            <a:r>
              <a:rPr lang="en-US" baseline="0" dirty="0" err="1"/>
              <a:t>đẹp</a:t>
            </a:r>
            <a:endParaRPr lang="en-US" baseline="0" dirty="0"/>
          </a:p>
          <a:p>
            <a:r>
              <a:rPr lang="en-US" baseline="0" dirty="0"/>
              <a:t>Trang </a:t>
            </a:r>
            <a:r>
              <a:rPr lang="en-US" baseline="0" dirty="0" err="1"/>
              <a:t>chính</a:t>
            </a:r>
            <a:r>
              <a:rPr lang="en-US" baseline="0" dirty="0"/>
              <a:t> </a:t>
            </a:r>
            <a:r>
              <a:rPr lang="en-US" baseline="0" dirty="0" err="1"/>
              <a:t>thống</a:t>
            </a:r>
            <a:endParaRPr lang="en-US" baseline="0" dirty="0"/>
          </a:p>
          <a:p>
            <a:r>
              <a:rPr lang="en-US" baseline="0" dirty="0" err="1"/>
              <a:t>Dê</a:t>
            </a:r>
            <a:r>
              <a:rPr lang="en-US" baseline="0" dirty="0"/>
              <a:t>̃ </a:t>
            </a:r>
            <a:r>
              <a:rPr lang="en-US" baseline="0" dirty="0" err="1"/>
              <a:t>tiếp</a:t>
            </a:r>
            <a:r>
              <a:rPr lang="en-US" baseline="0" dirty="0"/>
              <a:t> </a:t>
            </a:r>
            <a:r>
              <a:rPr lang="en-US" baseline="0" dirty="0" err="1"/>
              <a:t>cận</a:t>
            </a:r>
            <a:r>
              <a:rPr lang="en-US" baseline="0" dirty="0"/>
              <a:t> </a:t>
            </a:r>
            <a:r>
              <a:rPr lang="en-US" baseline="0" dirty="0" err="1"/>
              <a:t>đến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endParaRPr lang="en-US" dirty="0"/>
          </a:p>
          <a:p>
            <a:r>
              <a:rPr lang="en-US" dirty="0"/>
              <a:t>Cons:</a:t>
            </a:r>
          </a:p>
          <a:p>
            <a:r>
              <a:rPr lang="en-US" dirty="0"/>
              <a:t>Thông</a:t>
            </a:r>
            <a:r>
              <a:rPr lang="en-US" baseline="0" dirty="0"/>
              <a:t> tin </a:t>
            </a:r>
            <a:r>
              <a:rPr lang="en-US" baseline="0" dirty="0" err="1"/>
              <a:t>chưa</a:t>
            </a:r>
            <a:r>
              <a:rPr lang="en-US" baseline="0" dirty="0"/>
              <a:t> </a:t>
            </a:r>
            <a:r>
              <a:rPr lang="en-US" baseline="0" dirty="0" err="1"/>
              <a:t>đầy</a:t>
            </a:r>
            <a:r>
              <a:rPr lang="en-US" baseline="0" dirty="0"/>
              <a:t> </a:t>
            </a:r>
            <a:r>
              <a:rPr lang="en-US" baseline="0" dirty="0" err="1"/>
              <a:t>đu</a:t>
            </a:r>
            <a:r>
              <a:rPr lang="en-US" baseline="0" dirty="0"/>
              <a:t>̉, </a:t>
            </a:r>
            <a:r>
              <a:rPr lang="en-US" baseline="0" dirty="0" err="1"/>
              <a:t>chuẩn</a:t>
            </a:r>
            <a:r>
              <a:rPr lang="en-US" baseline="0" dirty="0"/>
              <a:t> </a:t>
            </a:r>
            <a:r>
              <a:rPr lang="en-US" baseline="0" dirty="0" err="1"/>
              <a:t>xác</a:t>
            </a:r>
            <a:r>
              <a:rPr lang="en-US" baseline="0" dirty="0"/>
              <a:t> (VD: </a:t>
            </a:r>
            <a:r>
              <a:rPr lang="en-US" baseline="0" dirty="0" err="1"/>
              <a:t>hình</a:t>
            </a:r>
            <a:r>
              <a:rPr lang="en-US" baseline="0" dirty="0"/>
              <a:t> </a:t>
            </a:r>
            <a:r>
              <a:rPr lang="en-US" baseline="0" dirty="0" err="1"/>
              <a:t>ảnh</a:t>
            </a:r>
            <a:r>
              <a:rPr lang="en-US" baseline="0" dirty="0"/>
              <a:t> </a:t>
            </a:r>
            <a:r>
              <a:rPr lang="en-US" baseline="0" dirty="0" err="1"/>
              <a:t>chưa</a:t>
            </a:r>
            <a:r>
              <a:rPr lang="en-US" baseline="0" dirty="0"/>
              <a:t> có, </a:t>
            </a:r>
            <a:r>
              <a:rPr lang="en-US" baseline="0" dirty="0" err="1"/>
              <a:t>gia</a:t>
            </a:r>
            <a:r>
              <a:rPr lang="en-US" baseline="0" dirty="0"/>
              <a:t>́ </a:t>
            </a:r>
            <a:r>
              <a:rPr lang="en-US" baseline="0" dirty="0" err="1"/>
              <a:t>phòng</a:t>
            </a:r>
            <a:r>
              <a:rPr lang="en-US" baseline="0" dirty="0"/>
              <a:t> </a:t>
            </a:r>
            <a:r>
              <a:rPr lang="en-US" baseline="0" dirty="0" err="1"/>
              <a:t>còn</a:t>
            </a:r>
            <a:r>
              <a:rPr lang="en-US" baseline="0" dirty="0"/>
              <a:t> </a:t>
            </a:r>
            <a:r>
              <a:rPr lang="en-US" baseline="0" dirty="0" err="1"/>
              <a:t>đang</a:t>
            </a:r>
            <a:r>
              <a:rPr lang="en-US" baseline="0" dirty="0"/>
              <a:t> </a:t>
            </a:r>
            <a:r>
              <a:rPr lang="en-US" baseline="0" dirty="0" err="1"/>
              <a:t>hiển</a:t>
            </a:r>
            <a:r>
              <a:rPr lang="en-US" baseline="0" dirty="0"/>
              <a:t> </a:t>
            </a:r>
            <a:r>
              <a:rPr lang="en-US" baseline="0" dirty="0" err="1"/>
              <a:t>thi</a:t>
            </a:r>
            <a:r>
              <a:rPr lang="en-US" baseline="0" dirty="0"/>
              <a:t>̣ update)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90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Vê</a:t>
            </a:r>
            <a:r>
              <a:rPr lang="en-US" dirty="0"/>
              <a:t>̀</a:t>
            </a:r>
            <a:r>
              <a:rPr lang="en-US" baseline="0" dirty="0"/>
              <a:t> </a:t>
            </a:r>
            <a:r>
              <a:rPr lang="en-US" baseline="0" dirty="0" err="1"/>
              <a:t>phạm</a:t>
            </a:r>
            <a:r>
              <a:rPr lang="en-US" baseline="0" dirty="0"/>
              <a:t> vi </a:t>
            </a:r>
            <a:r>
              <a:rPr lang="en-US" baseline="0" dirty="0" err="1"/>
              <a:t>của</a:t>
            </a:r>
            <a:r>
              <a:rPr lang="en-US" baseline="0" dirty="0"/>
              <a:t> </a:t>
            </a:r>
            <a:r>
              <a:rPr lang="en-US" baseline="0" dirty="0" err="1"/>
              <a:t>dư</a:t>
            </a:r>
            <a:r>
              <a:rPr lang="en-US" baseline="0" dirty="0"/>
              <a:t>̣ </a:t>
            </a:r>
            <a:r>
              <a:rPr lang="en-US" baseline="0" dirty="0" err="1"/>
              <a:t>án</a:t>
            </a:r>
            <a:endParaRPr lang="en-US" baseline="0" dirty="0"/>
          </a:p>
          <a:p>
            <a:r>
              <a:rPr lang="en-US" baseline="0" dirty="0" err="1"/>
              <a:t>Tuy</a:t>
            </a:r>
            <a:r>
              <a:rPr lang="en-US" baseline="0" dirty="0"/>
              <a:t> </a:t>
            </a:r>
            <a:r>
              <a:rPr lang="en-US" baseline="0" dirty="0" err="1"/>
              <a:t>nhiên</a:t>
            </a:r>
            <a:r>
              <a:rPr lang="en-US" baseline="0" dirty="0"/>
              <a:t> </a:t>
            </a:r>
            <a:r>
              <a:rPr lang="en-US" baseline="0" dirty="0" err="1"/>
              <a:t>thời</a:t>
            </a:r>
            <a:r>
              <a:rPr lang="en-US" baseline="0" dirty="0"/>
              <a:t> </a:t>
            </a:r>
            <a:r>
              <a:rPr lang="en-US" baseline="0" dirty="0" err="1"/>
              <a:t>gian</a:t>
            </a:r>
            <a:r>
              <a:rPr lang="en-US" baseline="0" dirty="0"/>
              <a:t> có </a:t>
            </a:r>
            <a:r>
              <a:rPr lang="en-US" baseline="0" dirty="0" err="1"/>
              <a:t>giới</a:t>
            </a:r>
            <a:r>
              <a:rPr lang="en-US" baseline="0" dirty="0"/>
              <a:t> </a:t>
            </a:r>
            <a:r>
              <a:rPr lang="en-US" baseline="0" dirty="0" err="1"/>
              <a:t>hạn</a:t>
            </a:r>
            <a:r>
              <a:rPr lang="en-US" baseline="0" dirty="0"/>
              <a:t> -&gt; </a:t>
            </a:r>
            <a:r>
              <a:rPr lang="en-US" baseline="0" dirty="0" err="1"/>
              <a:t>làm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tương</a:t>
            </a:r>
            <a:r>
              <a:rPr lang="en-US" baseline="0" dirty="0"/>
              <a:t> </a:t>
            </a:r>
            <a:r>
              <a:rPr lang="en-US" baseline="0" dirty="0" err="1"/>
              <a:t>lai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18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15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39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12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6.png"/><Relationship Id="rId5" Type="http://schemas.openxmlformats.org/officeDocument/2006/relationships/image" Target="../media/image4.sv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4.svg"/><Relationship Id="rId14" Type="http://schemas.openxmlformats.org/officeDocument/2006/relationships/image" Target="../media/image1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21.png"/><Relationship Id="rId5" Type="http://schemas.openxmlformats.org/officeDocument/2006/relationships/image" Target="../media/image3.png"/><Relationship Id="rId10" Type="http://schemas.openxmlformats.org/officeDocument/2006/relationships/image" Target="../media/image14.svg"/><Relationship Id="rId4" Type="http://schemas.openxmlformats.org/officeDocument/2006/relationships/image" Target="../media/image12.sv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9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svg"/><Relationship Id="rId4" Type="http://schemas.openxmlformats.org/officeDocument/2006/relationships/image" Target="../media/image9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svg"/><Relationship Id="rId4" Type="http://schemas.openxmlformats.org/officeDocument/2006/relationships/image" Target="../media/image9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svg"/><Relationship Id="rId7" Type="http://schemas.openxmlformats.org/officeDocument/2006/relationships/image" Target="../media/image6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7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173587" y="5361748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671769" y="-715046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2394107" y="19583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3645668" y="19581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033335" y="8108978"/>
            <a:ext cx="2851520" cy="2826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87635" y="3809609"/>
            <a:ext cx="9525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 HOUSE FINDER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268" y="2742817"/>
            <a:ext cx="4801366" cy="48013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586" y="664107"/>
            <a:ext cx="4480269" cy="15456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05220" y="5361748"/>
            <a:ext cx="5202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Tìm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nha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̀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theo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cách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của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bạn</a:t>
            </a:r>
            <a:endParaRPr lang="en-US" sz="3600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6529"/>
            <a:ext cx="18287999" cy="1065352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9600" y="2667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IDEA</a:t>
            </a:r>
          </a:p>
        </p:txBody>
      </p:sp>
    </p:spTree>
    <p:extLst>
      <p:ext uri="{BB962C8B-B14F-4D97-AF65-F5344CB8AC3E}">
        <p14:creationId xmlns:p14="http://schemas.microsoft.com/office/powerpoint/2010/main" val="1086311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634" y="-17168"/>
            <a:ext cx="9899365" cy="10287000"/>
            <a:chOff x="64929" y="0"/>
            <a:chExt cx="3093156" cy="3479800"/>
          </a:xfrm>
        </p:grpSpPr>
        <p:sp>
          <p:nvSpPr>
            <p:cNvPr id="4" name="Freeform 4"/>
            <p:cNvSpPr/>
            <p:nvPr/>
          </p:nvSpPr>
          <p:spPr>
            <a:xfrm>
              <a:off x="64929" y="0"/>
              <a:ext cx="3093156" cy="3479800"/>
            </a:xfrm>
            <a:custGeom>
              <a:avLst/>
              <a:gdLst/>
              <a:ahLst/>
              <a:cxnLst/>
              <a:rect l="l" t="t" r="r" b="b"/>
              <a:pathLst>
                <a:path w="3093156" h="3479800">
                  <a:moveTo>
                    <a:pt x="0" y="0"/>
                  </a:moveTo>
                  <a:lnTo>
                    <a:pt x="3093156" y="0"/>
                  </a:lnTo>
                  <a:lnTo>
                    <a:pt x="3093156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FF6E4"/>
            </a:solidFill>
          </p:spPr>
        </p:sp>
      </p:grpSp>
      <p:pic>
        <p:nvPicPr>
          <p:cNvPr id="1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424450" y="-2946441"/>
            <a:ext cx="5858546" cy="58585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227012">
            <a:off x="1228158" y="8833661"/>
            <a:ext cx="3353466" cy="6402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227012">
            <a:off x="15546998" y="8075045"/>
            <a:ext cx="3353466" cy="64020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2227012">
            <a:off x="2237808" y="8833661"/>
            <a:ext cx="3353466" cy="6402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2227012">
            <a:off x="16556648" y="8075045"/>
            <a:ext cx="3353466" cy="64020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59853" y="3495949"/>
            <a:ext cx="8748485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Connect students and landlords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Provide accurate, latest rental information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Review/Report a house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Collect statistics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744200" y="3485462"/>
            <a:ext cx="4768678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Manage room history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Manage room issues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Translate into English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rgbClr val="E58837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635535" y="2035229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IN SCOPE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2039600" y="2035229"/>
            <a:ext cx="3886200" cy="9906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OUT OF SCOPE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0529" y="389822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SCOPE</a:t>
            </a:r>
          </a:p>
        </p:txBody>
      </p:sp>
    </p:spTree>
    <p:extLst>
      <p:ext uri="{BB962C8B-B14F-4D97-AF65-F5344CB8AC3E}">
        <p14:creationId xmlns:p14="http://schemas.microsoft.com/office/powerpoint/2010/main" val="329424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99385" y="3717494"/>
            <a:ext cx="1272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PROJECT MANAGEMENT PLAN</a:t>
            </a:r>
          </a:p>
        </p:txBody>
      </p:sp>
    </p:spTree>
    <p:extLst>
      <p:ext uri="{BB962C8B-B14F-4D97-AF65-F5344CB8AC3E}">
        <p14:creationId xmlns:p14="http://schemas.microsoft.com/office/powerpoint/2010/main" val="1748612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686910" y="876300"/>
            <a:ext cx="4837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PROCESS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600" y="1975676"/>
            <a:ext cx="14340999" cy="7935847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6477000" y="3619500"/>
            <a:ext cx="4648200" cy="4648200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301874" y="5220324"/>
            <a:ext cx="299845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Iterative &amp;</a:t>
            </a:r>
          </a:p>
          <a:p>
            <a:r>
              <a:rPr lang="en-US" sz="4400" b="1" dirty="0"/>
              <a:t>Incremental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81400" y="3924300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PLANNING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71600" y="5220324"/>
            <a:ext cx="2057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INITIAL </a:t>
            </a:r>
          </a:p>
          <a:p>
            <a:pPr algn="ctr"/>
            <a:r>
              <a:rPr lang="en-US" sz="3200" b="1" dirty="0"/>
              <a:t>PLANNING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67200" y="8797224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EVALUATION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96600" y="8797224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TESTING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32843" y="2264804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REQUIREMENT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068362" y="3923368"/>
            <a:ext cx="3400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IMPLEMENTATION</a:t>
            </a:r>
            <a:endParaRPr lang="en-US" sz="3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0300324" y="2264804"/>
            <a:ext cx="3949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ANALYSIS &amp; DESIGN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211362" y="6625057"/>
            <a:ext cx="2562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2288511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516209" y="731103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84129" y="2576397"/>
            <a:ext cx="39834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Time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 algn="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6 hours/day, 5 days/week 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44200" y="3745950"/>
            <a:ext cx="3598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Team Meeting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Everyday at 8p.m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76600" y="5009646"/>
            <a:ext cx="3598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Location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FPT University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718034" y="7886700"/>
            <a:ext cx="3598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Communication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Discord, Messenger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744200" y="6406853"/>
            <a:ext cx="39833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Meeting with Supervisor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Once a week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213" y="2658656"/>
            <a:ext cx="789591" cy="78959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808" y="7882759"/>
            <a:ext cx="914400" cy="914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409" y="4877100"/>
            <a:ext cx="1219200" cy="1219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355" y="6401374"/>
            <a:ext cx="959586" cy="95958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848" y="3727703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18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91400" y="1056214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0" y="8878632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Daily Meeting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450FAC-2C25-8D2F-7AF7-FA0AB692F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552700"/>
            <a:ext cx="11201400" cy="616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19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48600" y="87630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98" y="2063922"/>
            <a:ext cx="9777001" cy="72992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185398-A120-E5C3-4896-4241849494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038" y="2111795"/>
            <a:ext cx="6389740" cy="3765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E0898F-4D9A-487B-A58F-98F91890A2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037" y="6134099"/>
            <a:ext cx="6389739" cy="29130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F4FA1F-B90A-BDF6-29C7-96E151802AC0}"/>
              </a:ext>
            </a:extLst>
          </p:cNvPr>
          <p:cNvSpPr txBox="1"/>
          <p:nvPr/>
        </p:nvSpPr>
        <p:spPr>
          <a:xfrm>
            <a:off x="12192000" y="9475333"/>
            <a:ext cx="4050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6">
                    <a:lumMod val="75000"/>
                  </a:schemeClr>
                </a:solidFill>
              </a:rPr>
              <a:t>Training - Document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B4B1FC-24E0-514E-D9A5-5F4BAB9D9F0A}"/>
              </a:ext>
            </a:extLst>
          </p:cNvPr>
          <p:cNvSpPr txBox="1"/>
          <p:nvPr/>
        </p:nvSpPr>
        <p:spPr>
          <a:xfrm>
            <a:off x="3872288" y="9458204"/>
            <a:ext cx="3052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6">
                    <a:lumMod val="75000"/>
                  </a:schemeClr>
                </a:solidFill>
              </a:rPr>
              <a:t>Training  - Video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563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91400" y="1056214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81800" y="8739227"/>
            <a:ext cx="5905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</a:rPr>
              <a:t>with Teacher -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R</a:t>
            </a:r>
            <a:r>
              <a:rPr lang="en-US" sz="2800" b="1">
                <a:solidFill>
                  <a:schemeClr val="accent6">
                    <a:lumMod val="75000"/>
                  </a:schemeClr>
                </a:solidFill>
              </a:rPr>
              <a:t>ecord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E8E45F-563D-470A-3C4C-904BD0FE4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2705100"/>
            <a:ext cx="6422025" cy="55727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1BAC92-8C3D-0F53-1B4D-0B0A93E19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51" y="2705100"/>
            <a:ext cx="9473725" cy="557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29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715000" y="627724"/>
            <a:ext cx="81875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COLLECT REQUIREMENT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00400" y="9258300"/>
            <a:ext cx="1211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accent6">
                    <a:lumMod val="75000"/>
                  </a:schemeClr>
                </a:solidFill>
              </a:rPr>
              <a:t>Supervisor contacts to Staffs to collect requirement (08/09/2022)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83B1BA-5064-43AC-29EF-0CC97B8D9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533814"/>
            <a:ext cx="14020800" cy="764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89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32005" y="647700"/>
            <a:ext cx="73493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COLLECT REQUIREMENT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69" y="2933700"/>
            <a:ext cx="5334000" cy="4000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6138" y="7124700"/>
            <a:ext cx="56836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with Supervisor and </a:t>
            </a:r>
          </a:p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Staffs of the University (13/09/2022)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933700"/>
            <a:ext cx="5334000" cy="4000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2933700"/>
            <a:ext cx="5334000" cy="4000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906670" y="7124700"/>
            <a:ext cx="65418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at the University’s Enrollment Day (16/09/2022)</a:t>
            </a:r>
          </a:p>
        </p:txBody>
      </p:sp>
    </p:spTree>
    <p:extLst>
      <p:ext uri="{BB962C8B-B14F-4D97-AF65-F5344CB8AC3E}">
        <p14:creationId xmlns:p14="http://schemas.microsoft.com/office/powerpoint/2010/main" val="167018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599234" y="-1136453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781815" y="5413276"/>
            <a:ext cx="5588770" cy="558877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6166103" y="3188098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541269" y="3826108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357373" y="-554940"/>
            <a:ext cx="1944542" cy="1870296"/>
          </a:xfrm>
          <a:prstGeom prst="rect">
            <a:avLst/>
          </a:prstGeom>
        </p:spPr>
      </p:pic>
      <p:grpSp>
        <p:nvGrpSpPr>
          <p:cNvPr id="9" name="Group 11"/>
          <p:cNvGrpSpPr>
            <a:grpSpLocks noChangeAspect="1"/>
          </p:cNvGrpSpPr>
          <p:nvPr/>
        </p:nvGrpSpPr>
        <p:grpSpPr>
          <a:xfrm>
            <a:off x="14760608" y="6023126"/>
            <a:ext cx="3051042" cy="3051030"/>
            <a:chOff x="0" y="0"/>
            <a:chExt cx="6350000" cy="6349975"/>
          </a:xfrm>
        </p:grpSpPr>
        <p:sp>
          <p:nvSpPr>
            <p:cNvPr id="10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grpSp>
        <p:nvGrpSpPr>
          <p:cNvPr id="11" name="Group 13"/>
          <p:cNvGrpSpPr>
            <a:grpSpLocks noChangeAspect="1"/>
          </p:cNvGrpSpPr>
          <p:nvPr/>
        </p:nvGrpSpPr>
        <p:grpSpPr>
          <a:xfrm>
            <a:off x="11133414" y="6023126"/>
            <a:ext cx="3051042" cy="3051030"/>
            <a:chOff x="0" y="0"/>
            <a:chExt cx="6350000" cy="6349975"/>
          </a:xfrm>
        </p:grpSpPr>
        <p:sp>
          <p:nvSpPr>
            <p:cNvPr id="12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 l="-6052" r="-6052" b="-101256"/>
              </a:stretch>
            </a:blipFill>
          </p:spPr>
        </p:sp>
      </p:grpSp>
      <p:grpSp>
        <p:nvGrpSpPr>
          <p:cNvPr id="15" name="Group 17"/>
          <p:cNvGrpSpPr>
            <a:grpSpLocks noChangeAspect="1"/>
          </p:cNvGrpSpPr>
          <p:nvPr/>
        </p:nvGrpSpPr>
        <p:grpSpPr>
          <a:xfrm>
            <a:off x="261137" y="6023126"/>
            <a:ext cx="3051042" cy="3051030"/>
            <a:chOff x="0" y="0"/>
            <a:chExt cx="6350000" cy="6349975"/>
          </a:xfrm>
        </p:grpSpPr>
        <p:sp>
          <p:nvSpPr>
            <p:cNvPr id="16" name="Freeform 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pic>
        <p:nvPicPr>
          <p:cNvPr id="1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400000">
            <a:off x="-12660" y="-457205"/>
            <a:ext cx="2851520" cy="2826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347402" y="4146211"/>
            <a:ext cx="33686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Mr. Nguyen Tat </a:t>
            </a:r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Trung</a:t>
            </a:r>
            <a:endParaRPr lang="en-US" sz="2800" b="1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Supervisor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7857" y="9083993"/>
            <a:ext cx="28961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Nguyen The </a:t>
            </a:r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Giang</a:t>
            </a:r>
            <a:endParaRPr lang="en-US" sz="2800" b="1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Leader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64178" y="9083993"/>
            <a:ext cx="25351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Bui Ngoc Huyen</a:t>
            </a: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Member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36593" y="9083993"/>
            <a:ext cx="31902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Phung</a:t>
            </a: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Quang</a:t>
            </a: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 Thong</a:t>
            </a: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Member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501698" y="9083993"/>
            <a:ext cx="24600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Nguyen Thu An</a:t>
            </a: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Member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133857" y="9074156"/>
            <a:ext cx="25218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Nguyen Tri </a:t>
            </a:r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Kien</a:t>
            </a:r>
            <a:endParaRPr lang="en-US" sz="2800" b="1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Member</a:t>
            </a:r>
          </a:p>
        </p:txBody>
      </p:sp>
      <p:grpSp>
        <p:nvGrpSpPr>
          <p:cNvPr id="30" name="Group 9"/>
          <p:cNvGrpSpPr>
            <a:grpSpLocks noChangeAspect="1"/>
          </p:cNvGrpSpPr>
          <p:nvPr/>
        </p:nvGrpSpPr>
        <p:grpSpPr>
          <a:xfrm>
            <a:off x="7506221" y="6023126"/>
            <a:ext cx="3051042" cy="3051030"/>
            <a:chOff x="0" y="0"/>
            <a:chExt cx="6350000" cy="6349975"/>
          </a:xfrm>
        </p:grpSpPr>
        <p:sp>
          <p:nvSpPr>
            <p:cNvPr id="31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3"/>
              <a:stretch>
                <a:fillRect t="-13745" b="-13745"/>
              </a:stretch>
            </a:blipFill>
          </p:spPr>
        </p:sp>
      </p:grpSp>
      <p:grpSp>
        <p:nvGrpSpPr>
          <p:cNvPr id="32" name="Group 15"/>
          <p:cNvGrpSpPr>
            <a:grpSpLocks noChangeAspect="1"/>
          </p:cNvGrpSpPr>
          <p:nvPr/>
        </p:nvGrpSpPr>
        <p:grpSpPr>
          <a:xfrm>
            <a:off x="3883679" y="6023126"/>
            <a:ext cx="3051042" cy="3051030"/>
            <a:chOff x="0" y="0"/>
            <a:chExt cx="6350000" cy="6349975"/>
          </a:xfrm>
        </p:grpSpPr>
        <p:sp>
          <p:nvSpPr>
            <p:cNvPr id="33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</p:grpSp>
      <p:grpSp>
        <p:nvGrpSpPr>
          <p:cNvPr id="34" name="Group 19"/>
          <p:cNvGrpSpPr>
            <a:grpSpLocks noChangeAspect="1"/>
          </p:cNvGrpSpPr>
          <p:nvPr/>
        </p:nvGrpSpPr>
        <p:grpSpPr>
          <a:xfrm>
            <a:off x="7506221" y="955895"/>
            <a:ext cx="3051042" cy="3051030"/>
            <a:chOff x="0" y="0"/>
            <a:chExt cx="6350000" cy="6349975"/>
          </a:xfrm>
        </p:grpSpPr>
        <p:sp>
          <p:nvSpPr>
            <p:cNvPr id="35" name="Freeform 2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5"/>
              <a:stretch>
                <a:fillRect l="-4241" r="-4241" b="-44644"/>
              </a:stretch>
            </a:blipFill>
          </p:spPr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695950" y="9258300"/>
            <a:ext cx="8125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with Client: Staffs of University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95950" y="868901"/>
            <a:ext cx="6896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COLLECT REQUIREMENT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70208-00E5-BEE2-40A9-D4CF2EA6D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00" y="1841913"/>
            <a:ext cx="10134600" cy="727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44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105399" y="8953500"/>
            <a:ext cx="8125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with Landlords to collect data (12/12/2022)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08" y="2324100"/>
            <a:ext cx="8209193" cy="61504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2324100"/>
            <a:ext cx="8209193" cy="61504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57800" y="838136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COLLECT REQUIREMENT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4688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29200" y="8724900"/>
            <a:ext cx="8610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 with Landlord online, Collect data through Discord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43600" y="754326"/>
            <a:ext cx="739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COLLECT REQUIREMENT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6DF72A-243C-7CA0-02E2-DE3AB9D7A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138689"/>
            <a:ext cx="11811000" cy="639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72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7246" y="4191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PLANNING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199" y="1485900"/>
            <a:ext cx="13622651" cy="833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63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699952" y="892574"/>
            <a:ext cx="4282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TOOLS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5602" name="Picture 2" descr="Visual Studio logo and symbol, meaning, history,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10" y="2753982"/>
            <a:ext cx="2589587" cy="161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File:Visual Studio Code 1.35 icon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134" y="2725821"/>
            <a:ext cx="1501361" cy="150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68061" y="4685153"/>
            <a:ext cx="2533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IDEs/Editors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6809" y="458818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Diagramming</a:t>
            </a:r>
          </a:p>
        </p:txBody>
      </p:sp>
      <p:pic>
        <p:nvPicPr>
          <p:cNvPr id="25606" name="Picture 6" descr="File:Diagrams.net Logo.svg - Wikimedia Comm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210" y="2722128"/>
            <a:ext cx="1436242" cy="143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 descr="Create Your Mind Maps Online - On Any Device | MindMeis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083" y="2679368"/>
            <a:ext cx="1537495" cy="153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2780318" y="4512881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Version Control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4686" y="2455195"/>
            <a:ext cx="1973589" cy="19498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8283" y="2402792"/>
            <a:ext cx="1812886" cy="20757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8403" y="2029328"/>
            <a:ext cx="2424371" cy="277586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99939" y="8631896"/>
            <a:ext cx="2870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UX/UI Design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173640" y="8631897"/>
            <a:ext cx="4413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Communication Tools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746257" y="8748095"/>
            <a:ext cx="2051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Test Tools</a:t>
            </a:r>
          </a:p>
        </p:txBody>
      </p:sp>
      <p:pic>
        <p:nvPicPr>
          <p:cNvPr id="27" name="Picture 2" descr="NUnit.org · GitHub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18" y="6597898"/>
            <a:ext cx="1727312" cy="172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Postman icon PNG and SVG Vector Free Download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083" y="6597897"/>
            <a:ext cx="1727312" cy="172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22" descr="Tập tin:Figma-logo.svg – Wikipedia tiếng Việ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24" descr="Tập tin:Figma-logo.svg – Wikipedia tiếng Việt"/>
          <p:cNvSpPr>
            <a:spLocks noChangeAspect="1" noChangeArrowheads="1"/>
          </p:cNvSpPr>
          <p:nvPr/>
        </p:nvSpPr>
        <p:spPr bwMode="auto">
          <a:xfrm>
            <a:off x="307975" y="7937"/>
            <a:ext cx="2849554" cy="284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Tập tin:Figma-logo.svg – Wikipedia tiếng Việt"/>
          <p:cNvSpPr>
            <a:spLocks noChangeAspect="1" noChangeArrowheads="1"/>
          </p:cNvSpPr>
          <p:nvPr/>
        </p:nvSpPr>
        <p:spPr bwMode="auto">
          <a:xfrm>
            <a:off x="307975" y="7937"/>
            <a:ext cx="2242448" cy="224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5628" name="Picture 28" descr="Figma Logo PNG Transparent &amp; SVG Vector - Freebie Supply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97" y="6597898"/>
            <a:ext cx="1849218" cy="138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30" name="Picture 30" descr="File:Adobe XD CC icon.svg - Wikimedia Commons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727" y="6597898"/>
            <a:ext cx="1491283" cy="145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32" name="Picture 32" descr="Adobe Photoshop – Wikipedia tiếng Việt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763" y="6597898"/>
            <a:ext cx="1491284" cy="145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313" y="6597897"/>
            <a:ext cx="1878369" cy="1857421"/>
          </a:xfrm>
          <a:prstGeom prst="rect">
            <a:avLst/>
          </a:prstGeom>
        </p:spPr>
      </p:pic>
      <p:pic>
        <p:nvPicPr>
          <p:cNvPr id="25636" name="Picture 36" descr="Download Google Meet Logo in SVG Vector or PNG File Format - Logo.wine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3100" y="6354701"/>
            <a:ext cx="3440887" cy="229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38" name="Picture 38" descr="Tập tin:Facebook Logo (2019).png – Wikipedia tiếng Việt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5461" y="6677867"/>
            <a:ext cx="1727313" cy="172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515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62700" y="342900"/>
            <a:ext cx="541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RISK MANAGEMENT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593864"/>
              </p:ext>
            </p:extLst>
          </p:nvPr>
        </p:nvGraphicFramePr>
        <p:xfrm>
          <a:off x="495299" y="1333500"/>
          <a:ext cx="17145001" cy="8458198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531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5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3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690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62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8452"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#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Risk Description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Avoidance plan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Contingency plan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Status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7956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Failure to meet deadline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Plan and develop schedule carefully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Assign tasks carefully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Find the root cause of the problem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Reassign tasks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Change project scope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Closed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2721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Change in requirements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The supervisor and the entire team must review any new updates to requirements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All changes in requirements will be announced in the next daily team meeting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1642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Misunderstanding of requirements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Discuss requirements carefully with the customer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Any ambiguity in understanding requirements of team members will be recorded and handed to supervisor to clarify with customer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Update code and documentation to adapt with actual  requirements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3450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Illness or absence of team members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Provide meeting schedules in advance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Team member must announce absence in advance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All meetings with supervisor will be recorded for absent members 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Assign the tasks of absent member to other members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Work overtime if necessary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7956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Conflict between team members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Everything must be documented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Every team member has to express clearly and carefully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Make sure any miscommunication will be resolved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7956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Data loss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Use GitHub for version control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Train team members on Git usage and conflict resolution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Restore backup data from GitHub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37956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Internet connection issue in Capstone project defense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Prepare personal wireless internet connection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Demo project on localhost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Record demo video before the Capstone project defense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1088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8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Server failure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Use paid and certified servers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Use a different server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59021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Landlords don’t want to co-operate</a:t>
                      </a:r>
                      <a:r>
                        <a:rPr lang="en-US" sz="18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to provide data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Explain</a:t>
                      </a:r>
                      <a:r>
                        <a:rPr lang="en-US" sz="1800" baseline="0" dirty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to Landlords their benefit from providing data to the system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Contact</a:t>
                      </a:r>
                      <a:r>
                        <a:rPr lang="en-US" sz="1800" baseline="0" dirty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with related Landlords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Closed</a:t>
                      </a: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8544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73242" y="3643346"/>
            <a:ext cx="1280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REQUIREMENT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1951842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219934" y="-2865022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952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CASE DIAGRAM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-15615"/>
            <a:ext cx="9592519" cy="10208302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434606" y="7582062"/>
            <a:ext cx="2631167" cy="6437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Admin: 5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434606" y="6521530"/>
            <a:ext cx="2631167" cy="6437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Staff: 17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434606" y="4451433"/>
            <a:ext cx="2631167" cy="6437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Student: 5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438071" y="5460997"/>
            <a:ext cx="2631167" cy="6437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Landlord: 17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434606" y="3390900"/>
            <a:ext cx="2631167" cy="6437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Guest: 11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381000" y="5465308"/>
            <a:ext cx="2781106" cy="643750"/>
          </a:xfrm>
          <a:prstGeom prst="roundRect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>
                <a:solidFill>
                  <a:schemeClr val="bg1"/>
                </a:solidFill>
              </a:rPr>
              <a:t>Use Case: </a:t>
            </a:r>
            <a:r>
              <a:rPr lang="en-US" sz="3600" b="1" dirty="0">
                <a:solidFill>
                  <a:schemeClr val="bg1"/>
                </a:solidFill>
              </a:rPr>
              <a:t>55</a:t>
            </a:r>
          </a:p>
        </p:txBody>
      </p:sp>
      <p:cxnSp>
        <p:nvCxnSpPr>
          <p:cNvPr id="19" name="Straight Connector 18"/>
          <p:cNvCxnSpPr>
            <a:cxnSpLocks/>
            <a:endCxn id="17" idx="1"/>
          </p:cNvCxnSpPr>
          <p:nvPr/>
        </p:nvCxnSpPr>
        <p:spPr>
          <a:xfrm flipV="1">
            <a:off x="3165571" y="3712775"/>
            <a:ext cx="1269035" cy="207009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  <a:endCxn id="16" idx="1"/>
          </p:cNvCxnSpPr>
          <p:nvPr/>
        </p:nvCxnSpPr>
        <p:spPr>
          <a:xfrm>
            <a:off x="3165571" y="5782872"/>
            <a:ext cx="12725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  <a:stCxn id="15" idx="1"/>
          </p:cNvCxnSpPr>
          <p:nvPr/>
        </p:nvCxnSpPr>
        <p:spPr>
          <a:xfrm flipH="1">
            <a:off x="3165571" y="4773308"/>
            <a:ext cx="1269035" cy="100956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  <a:stCxn id="14" idx="1"/>
          </p:cNvCxnSpPr>
          <p:nvPr/>
        </p:nvCxnSpPr>
        <p:spPr>
          <a:xfrm flipH="1" flipV="1">
            <a:off x="3165571" y="5782872"/>
            <a:ext cx="1269035" cy="106053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cxnSpLocks/>
            <a:stCxn id="13" idx="1"/>
          </p:cNvCxnSpPr>
          <p:nvPr/>
        </p:nvCxnSpPr>
        <p:spPr>
          <a:xfrm flipH="1" flipV="1">
            <a:off x="3165571" y="5782872"/>
            <a:ext cx="1269035" cy="212106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058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429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GUEST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1623120"/>
            <a:ext cx="587911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rgbClr val="E58837"/>
                </a:solidFill>
              </a:rPr>
              <a:t>Login (Facebook, Google)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E58837"/>
                </a:solidFill>
              </a:rPr>
              <a:t>View list of available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E58837"/>
                </a:solidFill>
              </a:rPr>
              <a:t>Search/Filter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E58837"/>
                </a:solidFill>
              </a:rPr>
              <a:t>View a house detail: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List of available rooms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Google Map location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Landlord’s information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Rate &amp; review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3126225"/>
            <a:ext cx="10964901" cy="673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413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429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GUEST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1623120"/>
            <a:ext cx="604216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E58837"/>
                </a:solidFill>
              </a:rPr>
              <a:t>Login (Facebook, Google)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rgbClr val="E58837"/>
                </a:solidFill>
              </a:rPr>
              <a:t>View list of available houses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rgbClr val="E58837"/>
                </a:solidFill>
              </a:rPr>
              <a:t>Search/Filter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E58837"/>
                </a:solidFill>
              </a:rPr>
              <a:t>View a house detail: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List of available rooms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Google Map location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Landlord’s information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Rate &amp; review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392" y="3543300"/>
            <a:ext cx="11154739" cy="626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62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553200" y="571500"/>
            <a:ext cx="51709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</a:t>
            </a:r>
          </a:p>
        </p:txBody>
      </p:sp>
      <p:sp>
        <p:nvSpPr>
          <p:cNvPr id="8" name="Oval 7"/>
          <p:cNvSpPr/>
          <p:nvPr/>
        </p:nvSpPr>
        <p:spPr>
          <a:xfrm>
            <a:off x="2554061" y="247650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20861" y="252812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PRODUCT BACKGROUND</a:t>
            </a:r>
          </a:p>
        </p:txBody>
      </p:sp>
      <p:sp>
        <p:nvSpPr>
          <p:cNvPr id="24" name="Oval 23"/>
          <p:cNvSpPr/>
          <p:nvPr/>
        </p:nvSpPr>
        <p:spPr>
          <a:xfrm>
            <a:off x="2554061" y="347214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20861" y="352376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PROJECT MANAGEMENT PLAN</a:t>
            </a:r>
          </a:p>
        </p:txBody>
      </p:sp>
      <p:sp>
        <p:nvSpPr>
          <p:cNvPr id="26" name="Oval 25"/>
          <p:cNvSpPr/>
          <p:nvPr/>
        </p:nvSpPr>
        <p:spPr>
          <a:xfrm>
            <a:off x="2554061" y="446778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20861" y="451940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REQUIREMENT SPECIFICATION</a:t>
            </a:r>
          </a:p>
        </p:txBody>
      </p:sp>
      <p:sp>
        <p:nvSpPr>
          <p:cNvPr id="28" name="Oval 27"/>
          <p:cNvSpPr/>
          <p:nvPr/>
        </p:nvSpPr>
        <p:spPr>
          <a:xfrm>
            <a:off x="2554061" y="546342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20861" y="551504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SOFTWARE DESIGN</a:t>
            </a:r>
          </a:p>
        </p:txBody>
      </p:sp>
      <p:sp>
        <p:nvSpPr>
          <p:cNvPr id="30" name="Oval 29"/>
          <p:cNvSpPr/>
          <p:nvPr/>
        </p:nvSpPr>
        <p:spPr>
          <a:xfrm>
            <a:off x="2554061" y="645906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620861" y="651068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TESTING</a:t>
            </a:r>
          </a:p>
        </p:txBody>
      </p:sp>
      <p:sp>
        <p:nvSpPr>
          <p:cNvPr id="32" name="Oval 31"/>
          <p:cNvSpPr/>
          <p:nvPr/>
        </p:nvSpPr>
        <p:spPr>
          <a:xfrm>
            <a:off x="2554061" y="7506328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6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620861" y="7557956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LESSON LEARNED</a:t>
            </a:r>
          </a:p>
        </p:txBody>
      </p:sp>
      <p:sp>
        <p:nvSpPr>
          <p:cNvPr id="34" name="Oval 33"/>
          <p:cNvSpPr/>
          <p:nvPr/>
        </p:nvSpPr>
        <p:spPr>
          <a:xfrm>
            <a:off x="2554061" y="8553596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7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620861" y="8605224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DEMO – Q&amp;A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429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GUEST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1623120"/>
            <a:ext cx="484132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Login (Facebook, Google)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list of available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Search/Filter houses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View a house detail: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E58837"/>
                </a:solidFill>
              </a:rPr>
              <a:t>List of available rooms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E58837"/>
                </a:solidFill>
              </a:rPr>
              <a:t>Google Map location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E58837"/>
                </a:solidFill>
              </a:rPr>
              <a:t>Landlord’s information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E58837"/>
                </a:solidFill>
              </a:rPr>
              <a:t>Rate &amp; review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1712511"/>
            <a:ext cx="9040040" cy="818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149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457200" y="4191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STUDENT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6250" y="1790700"/>
            <a:ext cx="573702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Send an order for accommodation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Report violated house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Rate &amp; comment to review house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369" y="3619500"/>
            <a:ext cx="11151906" cy="622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87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8600" y="2667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1562100"/>
            <a:ext cx="384233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Register as a landlord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a </a:t>
            </a:r>
            <a:r>
              <a:rPr lang="en-US" sz="2800">
                <a:solidFill>
                  <a:srgbClr val="E58837"/>
                </a:solidFill>
              </a:rPr>
              <a:t>house’s </a:t>
            </a:r>
            <a:br>
              <a:rPr lang="en-US" sz="2800">
                <a:solidFill>
                  <a:srgbClr val="E58837"/>
                </a:solidFill>
              </a:rPr>
            </a:br>
            <a:r>
              <a:rPr lang="en-US" sz="2800">
                <a:solidFill>
                  <a:srgbClr val="E58837"/>
                </a:solidFill>
              </a:rPr>
              <a:t>rate </a:t>
            </a:r>
            <a:r>
              <a:rPr lang="en-US" sz="2800" dirty="0">
                <a:solidFill>
                  <a:srgbClr val="E58837"/>
                </a:solidFill>
              </a:rPr>
              <a:t>and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Reply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552700"/>
            <a:ext cx="12420600" cy="695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45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8600" y="2667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1562100"/>
            <a:ext cx="376109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Register as a landlord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Manage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a </a:t>
            </a:r>
            <a:r>
              <a:rPr lang="en-US" sz="2800">
                <a:solidFill>
                  <a:srgbClr val="E58837"/>
                </a:solidFill>
              </a:rPr>
              <a:t>house’s </a:t>
            </a:r>
            <a:br>
              <a:rPr lang="en-US" sz="2800">
                <a:solidFill>
                  <a:srgbClr val="E58837"/>
                </a:solidFill>
              </a:rPr>
            </a:br>
            <a:r>
              <a:rPr lang="en-US" sz="2800">
                <a:solidFill>
                  <a:srgbClr val="E58837"/>
                </a:solidFill>
              </a:rPr>
              <a:t>rate </a:t>
            </a:r>
            <a:r>
              <a:rPr lang="en-US" sz="2800" dirty="0">
                <a:solidFill>
                  <a:srgbClr val="E58837"/>
                </a:solidFill>
              </a:rPr>
              <a:t>and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Reply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2171700"/>
            <a:ext cx="12420600" cy="697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6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8600" y="2667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1562100"/>
            <a:ext cx="376109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Register as a landlord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houses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>
                <a:solidFill>
                  <a:srgbClr val="E58837"/>
                </a:solidFill>
              </a:rPr>
              <a:t>Manage rooms:</a:t>
            </a:r>
            <a:br>
              <a:rPr lang="en-US" sz="2800" b="1">
                <a:solidFill>
                  <a:srgbClr val="E58837"/>
                </a:solidFill>
              </a:rPr>
            </a:br>
            <a:r>
              <a:rPr lang="en-US" sz="2800" b="1">
                <a:solidFill>
                  <a:srgbClr val="E58837"/>
                </a:solidFill>
              </a:rPr>
              <a:t>Add rooms</a:t>
            </a:r>
            <a:endParaRPr lang="en-US" sz="2800" b="1" dirty="0">
              <a:solidFill>
                <a:srgbClr val="E58837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a </a:t>
            </a:r>
            <a:r>
              <a:rPr lang="en-US" sz="2800">
                <a:solidFill>
                  <a:srgbClr val="E58837"/>
                </a:solidFill>
              </a:rPr>
              <a:t>house’s </a:t>
            </a:r>
            <a:br>
              <a:rPr lang="en-US" sz="2800">
                <a:solidFill>
                  <a:srgbClr val="E58837"/>
                </a:solidFill>
              </a:rPr>
            </a:br>
            <a:r>
              <a:rPr lang="en-US" sz="2800">
                <a:solidFill>
                  <a:srgbClr val="E58837"/>
                </a:solidFill>
              </a:rPr>
              <a:t>rate </a:t>
            </a:r>
            <a:r>
              <a:rPr lang="en-US" sz="2800" dirty="0">
                <a:solidFill>
                  <a:srgbClr val="E58837"/>
                </a:solidFill>
              </a:rPr>
              <a:t>and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Reply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8EC12A-B537-2C54-C142-7EA10E963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3314700"/>
            <a:ext cx="11309908" cy="635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377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8600" y="2667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1562100"/>
            <a:ext cx="376109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Register as a landlord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houses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>
                <a:solidFill>
                  <a:srgbClr val="E58837"/>
                </a:solidFill>
              </a:rPr>
              <a:t>Manage rooms:</a:t>
            </a:r>
            <a:br>
              <a:rPr lang="en-US" sz="2800" b="1">
                <a:solidFill>
                  <a:srgbClr val="E58837"/>
                </a:solidFill>
              </a:rPr>
            </a:br>
            <a:r>
              <a:rPr lang="en-US" sz="2800" b="1">
                <a:solidFill>
                  <a:srgbClr val="E58837"/>
                </a:solidFill>
              </a:rPr>
              <a:t>Import Excel</a:t>
            </a:r>
            <a:endParaRPr lang="en-US" sz="2800" b="1" dirty="0">
              <a:solidFill>
                <a:srgbClr val="E58837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a </a:t>
            </a:r>
            <a:r>
              <a:rPr lang="en-US" sz="2800">
                <a:solidFill>
                  <a:srgbClr val="E58837"/>
                </a:solidFill>
              </a:rPr>
              <a:t>house’s </a:t>
            </a:r>
            <a:br>
              <a:rPr lang="en-US" sz="2800">
                <a:solidFill>
                  <a:srgbClr val="E58837"/>
                </a:solidFill>
              </a:rPr>
            </a:br>
            <a:r>
              <a:rPr lang="en-US" sz="2800">
                <a:solidFill>
                  <a:srgbClr val="E58837"/>
                </a:solidFill>
              </a:rPr>
              <a:t>rate </a:t>
            </a:r>
            <a:r>
              <a:rPr lang="en-US" sz="2800" dirty="0">
                <a:solidFill>
                  <a:srgbClr val="E58837"/>
                </a:solidFill>
              </a:rPr>
              <a:t>and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Reply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14940A-2EEB-9F45-D8CC-A68AEF627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558" y="2781300"/>
            <a:ext cx="13641704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605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8600" y="2667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1562100"/>
            <a:ext cx="376109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Register as a landlord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houses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>
                <a:solidFill>
                  <a:srgbClr val="E58837"/>
                </a:solidFill>
              </a:rPr>
              <a:t>Manage rooms:</a:t>
            </a:r>
            <a:br>
              <a:rPr lang="en-US" sz="2800" b="1">
                <a:solidFill>
                  <a:srgbClr val="E58837"/>
                </a:solidFill>
              </a:rPr>
            </a:br>
            <a:r>
              <a:rPr lang="en-US" sz="2800" b="1">
                <a:solidFill>
                  <a:srgbClr val="E58837"/>
                </a:solidFill>
              </a:rPr>
              <a:t>Change room Status</a:t>
            </a:r>
            <a:endParaRPr lang="en-US" sz="2800" b="1" dirty="0">
              <a:solidFill>
                <a:srgbClr val="E58837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a house’s </a:t>
            </a:r>
            <a:r>
              <a:rPr lang="en-US" sz="2800">
                <a:solidFill>
                  <a:srgbClr val="E58837"/>
                </a:solidFill>
              </a:rPr>
              <a:t>rate </a:t>
            </a:r>
            <a:br>
              <a:rPr lang="en-US" sz="2800">
                <a:solidFill>
                  <a:srgbClr val="E58837"/>
                </a:solidFill>
              </a:rPr>
            </a:br>
            <a:r>
              <a:rPr lang="en-US" sz="2800">
                <a:solidFill>
                  <a:srgbClr val="E58837"/>
                </a:solidFill>
              </a:rPr>
              <a:t>and </a:t>
            </a:r>
            <a:r>
              <a:rPr lang="en-US" sz="2800" dirty="0">
                <a:solidFill>
                  <a:srgbClr val="E58837"/>
                </a:solidFill>
              </a:rPr>
              <a:t>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Reply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B51466-EF1D-0619-1D91-36DED818B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943100"/>
            <a:ext cx="12921434" cy="721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3666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8600" y="2667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1562100"/>
            <a:ext cx="567572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Register as a landlord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rooms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View a house’s rate and comment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Reply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136" y="3314700"/>
            <a:ext cx="11371006" cy="636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553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533400" y="8382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STAFF</a:t>
            </a: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00" y="2019300"/>
            <a:ext cx="583980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View dashboard (statistics)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landlords’ accounts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landlords’ signup requests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list of houses/rooms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Mange reports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orders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profile/Change password</a:t>
            </a:r>
          </a:p>
        </p:txBody>
      </p:sp>
      <p:pic>
        <p:nvPicPr>
          <p:cNvPr id="1026" name="Picture 2" descr="C:\Users\Admin\AppData\Local\ZaloPC\2288555495014947768\ZaloDownloads\picture\4144768596023720703_group\z3993870320170_a844f53112fbd6a15ca133c9a74d17f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3534189"/>
            <a:ext cx="11201400" cy="630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2054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533400" y="8382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STAFF</a:t>
            </a: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00" y="2019300"/>
            <a:ext cx="583980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dashboard (statistics)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Manage landlords’ accounts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Manage landlords’ signup requests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list of houses/rooms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Mange reports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orders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profile/Change password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288" y="3619500"/>
            <a:ext cx="11145326" cy="621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31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91000" y="3841315"/>
            <a:ext cx="10173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PROJECT BACKGROUND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533400" y="8382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STAFF</a:t>
            </a: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00" y="2019300"/>
            <a:ext cx="583980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dashboard (statistics)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landlords’ accounts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landlords’ signup requests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View list of houses/rooms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Mange reports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orders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profile/Change password</a:t>
            </a:r>
          </a:p>
        </p:txBody>
      </p:sp>
      <p:pic>
        <p:nvPicPr>
          <p:cNvPr id="2050" name="Picture 2" descr="C:\Users\Admin\AppData\Local\ZaloPC\2288555495014947768\ZaloDownloads\picture\4144768596023720703_group\z3993871465237_3d2b8fb6819c7aec4bbdb1aff938cff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481720"/>
            <a:ext cx="11125200" cy="626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2370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533400" y="8382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STAFF</a:t>
            </a: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00" y="2019300"/>
            <a:ext cx="583980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dashboard (statistics)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landlords’ accounts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landlords’ signup requests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list of houses/rooms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Mange reports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orders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profile/Change password</a:t>
            </a:r>
          </a:p>
        </p:txBody>
      </p:sp>
      <p:pic>
        <p:nvPicPr>
          <p:cNvPr id="3074" name="Picture 2" descr="C:\Users\Admin\AppData\Local\ZaloPC\2288555495014947768\ZaloDownloads\picture\4144768596023720703_group\z3993872391576_784f1d6a17585397d114f60c04b0867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482" y="3543300"/>
            <a:ext cx="10821343" cy="611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4722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533400" y="8382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STAFF</a:t>
            </a: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00" y="2019300"/>
            <a:ext cx="583980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dashboard (statistics)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landlords’ accounts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landlords’ signup requests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list of houses/rooms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Mange reports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Manage orders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profile/Change password</a:t>
            </a:r>
          </a:p>
        </p:txBody>
      </p:sp>
      <p:pic>
        <p:nvPicPr>
          <p:cNvPr id="4098" name="Picture 2" descr="C:\Users\Admin\AppData\Local\ZaloPC\2288555495014947768\ZaloDownloads\picture\4144768596023720703_group\z3993873666929_258e24c57faaaa8208b6e26729c162d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486" y="3467100"/>
            <a:ext cx="11188014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9072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533400" y="4953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ADMIN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4350" y="1838891"/>
            <a:ext cx="426565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b="1" dirty="0">
              <a:solidFill>
                <a:srgbClr val="E58837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Manage Staffs’ accounts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rgbClr val="E58837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781300"/>
            <a:ext cx="12371404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47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0" y="723900"/>
            <a:ext cx="937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NON-FUNCTIONAL REQUIREMENTS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553200" y="2282398"/>
            <a:ext cx="3886200" cy="990600"/>
          </a:xfrm>
          <a:prstGeom prst="roundRect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USABILITY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05600" y="3432601"/>
            <a:ext cx="10591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The maximum number of mouse click any user role has to perform to get to any place they want in the system is 4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The theme </a:t>
            </a:r>
            <a:r>
              <a:rPr lang="en-GB" sz="2800" dirty="0" err="1">
                <a:solidFill>
                  <a:schemeClr val="accent6">
                    <a:lumMod val="75000"/>
                  </a:schemeClr>
                </a:solidFill>
              </a:rPr>
              <a:t>color</a:t>
            </a: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 of the website is Orange, following the theme </a:t>
            </a:r>
            <a:r>
              <a:rPr lang="en-GB" sz="2800" dirty="0" err="1">
                <a:solidFill>
                  <a:schemeClr val="accent6">
                    <a:lumMod val="75000"/>
                  </a:schemeClr>
                </a:solidFill>
              </a:rPr>
              <a:t>color</a:t>
            </a: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 of other websites in the FPT Education system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All ambiguous icons will have explanatory tooltips to help user understand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Actions that require multiple steps will have no more than 5 steps to ensure that user can remember them all, following the </a:t>
            </a:r>
            <a:r>
              <a:rPr lang="en-GB" sz="2800">
                <a:solidFill>
                  <a:schemeClr val="accent6">
                    <a:lumMod val="75000"/>
                  </a:schemeClr>
                </a:solidFill>
              </a:rPr>
              <a:t>Miller’s Law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>
                <a:solidFill>
                  <a:schemeClr val="accent6">
                    <a:lumMod val="75000"/>
                  </a:schemeClr>
                </a:solidFill>
              </a:rPr>
              <a:t>Website is responsive on most of screen sizes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6" name="Picture 2" descr="Laws of UX - Free Download : PDF - Price, Reviews - IT Boo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6846393" cy="798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4191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50370" y="3771900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16063485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" r="9126"/>
          <a:stretch/>
        </p:blipFill>
        <p:spPr>
          <a:xfrm>
            <a:off x="-38100" y="1044148"/>
            <a:ext cx="18288000" cy="96793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19800" y="628649"/>
            <a:ext cx="655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OVERALL </a:t>
            </a:r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7972430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652535" y="-2019300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943857"/>
            <a:ext cx="53325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FRONT-END 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LAYERS DESIGN </a:t>
            </a:r>
          </a:p>
          <a:p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42900"/>
            <a:ext cx="11506200" cy="960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085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652535" y="-2019300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943857"/>
            <a:ext cx="5332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BACK-END 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LAYERS DESIGN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2857500"/>
            <a:ext cx="18666872" cy="765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96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652535" y="-2019300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943857"/>
            <a:ext cx="53325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UPLOAD FILE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 FILE TYPE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PSEUDO CODE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5418" y="9443262"/>
            <a:ext cx="3353466" cy="6402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5068" y="9443262"/>
            <a:ext cx="3353466" cy="64020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315200" y="1333500"/>
            <a:ext cx="7543800" cy="80033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file_extention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!=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type_extension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return false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byte[] buffer = new byte[16]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stream fs =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file.openreadstream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fs.length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&gt; 16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fs.read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(buffer, 0, 16)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else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fs.read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(buffer, 0,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fs.length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string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hexdata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buffer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hex_data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type_magic_number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return true 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else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return false</a:t>
            </a:r>
          </a:p>
        </p:txBody>
      </p:sp>
    </p:spTree>
    <p:extLst>
      <p:ext uri="{BB962C8B-B14F-4D97-AF65-F5344CB8AC3E}">
        <p14:creationId xmlns:p14="http://schemas.microsoft.com/office/powerpoint/2010/main" val="2291009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368128123"/>
              </p:ext>
            </p:extLst>
          </p:nvPr>
        </p:nvGraphicFramePr>
        <p:xfrm>
          <a:off x="3048000" y="1079500"/>
          <a:ext cx="12192000" cy="81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62F8897-5998-C256-D2D7-19753F0BD374}"/>
              </a:ext>
            </a:extLst>
          </p:cNvPr>
          <p:cNvSpPr txBox="1"/>
          <p:nvPr/>
        </p:nvSpPr>
        <p:spPr>
          <a:xfrm>
            <a:off x="10668000" y="9563100"/>
            <a:ext cx="7419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Nguồn: Phòng Tuyển sinh Đại học FPT (ngày 20/12/2022)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497473" y="-2324100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104900"/>
            <a:ext cx="304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90500"/>
            <a:ext cx="15229205" cy="1697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40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763110" y="647700"/>
            <a:ext cx="4533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 DIAGRAM</a:t>
            </a:r>
          </a:p>
        </p:txBody>
      </p:sp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1E75E45-C116-6657-05B4-E685C99B1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391" y="1678812"/>
            <a:ext cx="13996615" cy="796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7403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22668" y="3636292"/>
            <a:ext cx="441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TESTING</a:t>
            </a:r>
          </a:p>
        </p:txBody>
      </p:sp>
    </p:spTree>
    <p:extLst>
      <p:ext uri="{BB962C8B-B14F-4D97-AF65-F5344CB8AC3E}">
        <p14:creationId xmlns:p14="http://schemas.microsoft.com/office/powerpoint/2010/main" val="39736601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 descr="Chrome DevTools (@ChromeDevTools) / Twit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/>
          <p:nvPr/>
        </p:nvSpPr>
        <p:spPr>
          <a:xfrm flipH="1">
            <a:off x="6017322" y="1485900"/>
            <a:ext cx="3202878" cy="7162800"/>
          </a:xfrm>
          <a:custGeom>
            <a:avLst/>
            <a:gdLst>
              <a:gd name="connsiteX0" fmla="*/ 4191000 w 4191000"/>
              <a:gd name="connsiteY0" fmla="*/ 0 h 9372600"/>
              <a:gd name="connsiteX1" fmla="*/ 4191000 w 4191000"/>
              <a:gd name="connsiteY1" fmla="*/ 64374 h 9372600"/>
              <a:gd name="connsiteX2" fmla="*/ 64374 w 4191000"/>
              <a:gd name="connsiteY2" fmla="*/ 4686300 h 9372600"/>
              <a:gd name="connsiteX3" fmla="*/ 4191000 w 4191000"/>
              <a:gd name="connsiteY3" fmla="*/ 9308226 h 9372600"/>
              <a:gd name="connsiteX4" fmla="*/ 4191000 w 4191000"/>
              <a:gd name="connsiteY4" fmla="*/ 9372600 h 9372600"/>
              <a:gd name="connsiteX5" fmla="*/ 0 w 4191000"/>
              <a:gd name="connsiteY5" fmla="*/ 4686300 h 9372600"/>
              <a:gd name="connsiteX6" fmla="*/ 4191000 w 4191000"/>
              <a:gd name="connsiteY6" fmla="*/ 0 h 937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1000" h="9372600">
                <a:moveTo>
                  <a:pt x="4191000" y="0"/>
                </a:moveTo>
                <a:lnTo>
                  <a:pt x="4191000" y="64374"/>
                </a:lnTo>
                <a:cubicBezTo>
                  <a:pt x="1911927" y="64374"/>
                  <a:pt x="64374" y="2133681"/>
                  <a:pt x="64374" y="4686300"/>
                </a:cubicBezTo>
                <a:cubicBezTo>
                  <a:pt x="64374" y="7238919"/>
                  <a:pt x="1911927" y="9308226"/>
                  <a:pt x="4191000" y="9308226"/>
                </a:cubicBezTo>
                <a:lnTo>
                  <a:pt x="4191000" y="9372600"/>
                </a:lnTo>
                <a:cubicBezTo>
                  <a:pt x="1876375" y="9372600"/>
                  <a:pt x="0" y="7274472"/>
                  <a:pt x="0" y="4686300"/>
                </a:cubicBezTo>
                <a:cubicBezTo>
                  <a:pt x="0" y="2098128"/>
                  <a:pt x="1876375" y="0"/>
                  <a:pt x="4191000" y="0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322122" y="1104900"/>
            <a:ext cx="914400" cy="9144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763000" y="4610100"/>
            <a:ext cx="914400" cy="9144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322122" y="8115300"/>
            <a:ext cx="914400" cy="9144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130915" y="6629400"/>
            <a:ext cx="914400" cy="9144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130915" y="2590800"/>
            <a:ext cx="914400" cy="914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191000" y="4651801"/>
            <a:ext cx="411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TYPES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48600" y="1104900"/>
            <a:ext cx="335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Unit Testing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482508" y="6701877"/>
            <a:ext cx="37000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System Testing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370122" y="2663279"/>
            <a:ext cx="335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API Testing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982200" y="4681697"/>
            <a:ext cx="45744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Integration Testing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848600" y="8222277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Acceptance Testing </a:t>
            </a:r>
          </a:p>
        </p:txBody>
      </p:sp>
    </p:spTree>
    <p:extLst>
      <p:ext uri="{BB962C8B-B14F-4D97-AF65-F5344CB8AC3E}">
        <p14:creationId xmlns:p14="http://schemas.microsoft.com/office/powerpoint/2010/main" val="27692911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96460" y="800100"/>
            <a:ext cx="4190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TOOLS</a:t>
            </a:r>
          </a:p>
        </p:txBody>
      </p:sp>
      <p:sp>
        <p:nvSpPr>
          <p:cNvPr id="8" name="AutoShape 2" descr="Chrome DevTools (@ChromeDevTools) / Twit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0" name="Picture 4" descr="Postman icon PNG and SVG Vector Free Downloa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309" y="2581968"/>
            <a:ext cx="1752600" cy="175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hrome DevTools Protoco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008" y="2536132"/>
            <a:ext cx="3174642" cy="178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File:Swagger-logo.png - Wikimedia Comm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880" y="2569268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981629" y="4647173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Chrome </a:t>
            </a:r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</a:rPr>
              <a:t>Devtools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60159" y="4676441"/>
            <a:ext cx="186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Postman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40730" y="4647173"/>
            <a:ext cx="186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Swagger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45778" y="8129875"/>
            <a:ext cx="136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</a:rPr>
              <a:t>NUnit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95917" y="8129874"/>
            <a:ext cx="3552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Fluent Assertions</a:t>
            </a:r>
          </a:p>
        </p:txBody>
      </p:sp>
      <p:pic>
        <p:nvPicPr>
          <p:cNvPr id="12" name="Picture 2" descr="NUnit.org · GitHu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546" y="5716723"/>
            <a:ext cx="2009457" cy="200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229" y="5716723"/>
            <a:ext cx="1600200" cy="204547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332096" y="10447672"/>
            <a:ext cx="3168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Excel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011400" y="10447672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GitHub Issues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6489" y="5612502"/>
            <a:ext cx="2281401" cy="225391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402" y="5324798"/>
            <a:ext cx="2863827" cy="282932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463547" y="8129873"/>
            <a:ext cx="120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Excel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700397" y="8129872"/>
            <a:ext cx="1493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</a:rPr>
              <a:t>Github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7904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635" y="-17168"/>
            <a:ext cx="9144000" cy="10287000"/>
            <a:chOff x="64929" y="0"/>
            <a:chExt cx="3093156" cy="3479800"/>
          </a:xfrm>
        </p:grpSpPr>
        <p:sp>
          <p:nvSpPr>
            <p:cNvPr id="4" name="Freeform 4"/>
            <p:cNvSpPr/>
            <p:nvPr/>
          </p:nvSpPr>
          <p:spPr>
            <a:xfrm>
              <a:off x="64929" y="0"/>
              <a:ext cx="3093156" cy="3479800"/>
            </a:xfrm>
            <a:custGeom>
              <a:avLst/>
              <a:gdLst/>
              <a:ahLst/>
              <a:cxnLst/>
              <a:rect l="l" t="t" r="r" b="b"/>
              <a:pathLst>
                <a:path w="3093156" h="3479800">
                  <a:moveTo>
                    <a:pt x="0" y="0"/>
                  </a:moveTo>
                  <a:lnTo>
                    <a:pt x="3093156" y="0"/>
                  </a:lnTo>
                  <a:lnTo>
                    <a:pt x="3093156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FF6E4"/>
            </a:solidFill>
          </p:spPr>
        </p:sp>
      </p:grp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24450" y="-2946441"/>
            <a:ext cx="5858546" cy="58585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228158" y="8833661"/>
            <a:ext cx="3353466" cy="6402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546998" y="8075045"/>
            <a:ext cx="3353466" cy="64020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2237808" y="8833661"/>
            <a:ext cx="3353466" cy="6402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556648" y="8075045"/>
            <a:ext cx="3353466" cy="64020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20449" y="650437"/>
            <a:ext cx="6382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ENVIRONMENT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5972" y="3501854"/>
            <a:ext cx="8140370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Microsoft Excel 2016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Microsoft Word 2016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Google Chrome version 108.0.5359.125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GitHub Issues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30687" y="3493588"/>
            <a:ext cx="6089231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OS: Window 10 Home 64-bit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CPU: Intel</a:t>
            </a:r>
            <a:r>
              <a:rPr lang="en-GB" sz="3600" b="1">
                <a:solidFill>
                  <a:schemeClr val="accent3">
                    <a:lumMod val="50000"/>
                  </a:schemeClr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®</a:t>
            </a:r>
            <a:r>
              <a:rPr lang="en-US" sz="3600" b="1">
                <a:solidFill>
                  <a:schemeClr val="accent3">
                    <a:lumMod val="50000"/>
                  </a:schemeClr>
                </a:solidFill>
              </a:rPr>
              <a:t> Core</a:t>
            </a:r>
            <a:r>
              <a:rPr lang="en-GB" sz="3600" b="1">
                <a:solidFill>
                  <a:schemeClr val="accent3">
                    <a:lumMod val="50000"/>
                  </a:schemeClr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™</a:t>
            </a:r>
            <a:r>
              <a:rPr lang="en-US" sz="3600" b="1">
                <a:solidFill>
                  <a:schemeClr val="accent3">
                    <a:lumMod val="50000"/>
                  </a:schemeClr>
                </a:solidFill>
              </a:rPr>
              <a:t> i5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RAM: 8.00GB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rgbClr val="E58837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635535" y="2035229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SOFTWARE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1441797" y="2035229"/>
            <a:ext cx="3886200" cy="9906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HARDWARE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>
            <a:endCxn id="10" idx="2"/>
          </p:cNvCxnSpPr>
          <p:nvPr/>
        </p:nvCxnSpPr>
        <p:spPr>
          <a:xfrm>
            <a:off x="3929692" y="3540998"/>
            <a:ext cx="4353600" cy="649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77000" y="952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SCHEDULE</a:t>
            </a:r>
          </a:p>
        </p:txBody>
      </p:sp>
      <p:sp>
        <p:nvSpPr>
          <p:cNvPr id="10" name="Oval 9"/>
          <p:cNvSpPr/>
          <p:nvPr/>
        </p:nvSpPr>
        <p:spPr>
          <a:xfrm>
            <a:off x="8283292" y="3318888"/>
            <a:ext cx="457200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723901" y="3852345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26/09/2022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02755" y="3838801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30/10/2022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281609" y="3802318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18/12/2022</a:t>
            </a:r>
          </a:p>
        </p:txBody>
      </p:sp>
      <p:cxnSp>
        <p:nvCxnSpPr>
          <p:cNvPr id="21" name="Straight Connector 20"/>
          <p:cNvCxnSpPr>
            <a:stCxn id="10" idx="6"/>
          </p:cNvCxnSpPr>
          <p:nvPr/>
        </p:nvCxnSpPr>
        <p:spPr>
          <a:xfrm flipV="1">
            <a:off x="8740492" y="3538254"/>
            <a:ext cx="4289708" cy="9234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396472" y="4678953"/>
            <a:ext cx="342003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Phase 1: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Unit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Regression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API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Integration Testing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534849" y="4627644"/>
            <a:ext cx="348531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Phase 2: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Unit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Regression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API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Integration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System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Acceptance Testing</a:t>
            </a:r>
          </a:p>
        </p:txBody>
      </p:sp>
      <p:sp>
        <p:nvSpPr>
          <p:cNvPr id="31" name="Oval 30"/>
          <p:cNvSpPr/>
          <p:nvPr/>
        </p:nvSpPr>
        <p:spPr>
          <a:xfrm>
            <a:off x="13030199" y="3309654"/>
            <a:ext cx="457200" cy="4572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536384" y="3318888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324600" y="2221922"/>
            <a:ext cx="6117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Automation Test with Unit Test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7C62D4-4C4D-C2DB-5375-BD5A95E80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494" y="3555509"/>
            <a:ext cx="4453938" cy="49088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6DF05D-1A95-6F30-828A-9E78EF7EE9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0754" y="3555508"/>
            <a:ext cx="8742850" cy="49088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C9FF51-FCA8-93BF-0EB7-71F335FCDF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3543300"/>
            <a:ext cx="4021787" cy="49333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037006" y="8738835"/>
            <a:ext cx="1836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 Result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3003" y="8738835"/>
            <a:ext cx="5078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 Project’s </a:t>
            </a:r>
          </a:p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directory structure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19377" y="8745507"/>
            <a:ext cx="2785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Sample Test case</a:t>
            </a:r>
          </a:p>
        </p:txBody>
      </p:sp>
    </p:spTree>
    <p:extLst>
      <p:ext uri="{BB962C8B-B14F-4D97-AF65-F5344CB8AC3E}">
        <p14:creationId xmlns:p14="http://schemas.microsoft.com/office/powerpoint/2010/main" val="34977731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096DF05D-1A95-6F30-828A-9E78EF7EE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312397"/>
            <a:ext cx="7964694" cy="447197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630999" y="2097533"/>
            <a:ext cx="6117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Automation Test with Unit Test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98308D-FA97-8C79-C675-5F8859504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3312397"/>
            <a:ext cx="8987636" cy="44719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563415" y="8373325"/>
            <a:ext cx="3362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 coverage report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66141" y="8373325"/>
            <a:ext cx="3916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Generate Code coverage</a:t>
            </a:r>
          </a:p>
        </p:txBody>
      </p:sp>
      <p:pic>
        <p:nvPicPr>
          <p:cNvPr id="14" name="Picture 2"/>
          <p:cNvPicPr>
            <a:picLocks noChangeAspect="1"/>
          </p:cNvPicPr>
          <p:nvPr/>
        </p:nvPicPr>
        <p:blipFill>
          <a:blip r:embed="rId4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</p:spTree>
    <p:extLst>
      <p:ext uri="{BB962C8B-B14F-4D97-AF65-F5344CB8AC3E}">
        <p14:creationId xmlns:p14="http://schemas.microsoft.com/office/powerpoint/2010/main" val="3889662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924800" y="1889246"/>
            <a:ext cx="2281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API Testing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5D5855-5FA3-1952-78BE-99DDCE7DC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162300"/>
            <a:ext cx="8776409" cy="55911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83855C-98B6-E5C6-BC15-476F67286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9345" y="3162300"/>
            <a:ext cx="8101241" cy="55911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98715" y="8988317"/>
            <a:ext cx="224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Swagger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479956" y="8988317"/>
            <a:ext cx="2340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Postman</a:t>
            </a:r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4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</p:spTree>
    <p:extLst>
      <p:ext uri="{BB962C8B-B14F-4D97-AF65-F5344CB8AC3E}">
        <p14:creationId xmlns:p14="http://schemas.microsoft.com/office/powerpoint/2010/main" val="1876831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400300"/>
            <a:ext cx="8915400" cy="6686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2413065"/>
            <a:ext cx="5029200" cy="66794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91200" y="965234"/>
            <a:ext cx="632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TRADITIONAL METHOD</a:t>
            </a:r>
          </a:p>
        </p:txBody>
      </p:sp>
    </p:spTree>
    <p:extLst>
      <p:ext uri="{BB962C8B-B14F-4D97-AF65-F5344CB8AC3E}">
        <p14:creationId xmlns:p14="http://schemas.microsoft.com/office/powerpoint/2010/main" val="18568301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7469045" y="2068968"/>
            <a:ext cx="3285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Integration Test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03392DC-BA2F-3AB0-90C3-5C508197E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05" y="3009900"/>
            <a:ext cx="17019844" cy="6641450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</p:spTree>
    <p:extLst>
      <p:ext uri="{BB962C8B-B14F-4D97-AF65-F5344CB8AC3E}">
        <p14:creationId xmlns:p14="http://schemas.microsoft.com/office/powerpoint/2010/main" val="36367835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8198361" y="1755785"/>
            <a:ext cx="2417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System Test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4337B5-4911-3703-3DFE-532A71CA2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2628900"/>
            <a:ext cx="11804292" cy="7213650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</p:spTree>
    <p:extLst>
      <p:ext uri="{BB962C8B-B14F-4D97-AF65-F5344CB8AC3E}">
        <p14:creationId xmlns:p14="http://schemas.microsoft.com/office/powerpoint/2010/main" val="27117241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1359355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DEFECT LOG: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BABD4-7571-2466-3934-4BC80A182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924300"/>
            <a:ext cx="8818855" cy="45602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56458" y="2628900"/>
            <a:ext cx="6301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Control bugs with GitHub Issues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053E8A-E9DC-02D3-CC3A-7D250A4DC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547" y="3924300"/>
            <a:ext cx="7831580" cy="456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757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1359355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DEFECT LOG: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67400" y="2704167"/>
            <a:ext cx="5216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Unit Test Summary Report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B0F3209E-1EC5-4ED7-217C-E528BB550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463236"/>
              </p:ext>
            </p:extLst>
          </p:nvPr>
        </p:nvGraphicFramePr>
        <p:xfrm>
          <a:off x="2797081" y="4123752"/>
          <a:ext cx="12268200" cy="22389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53640">
                  <a:extLst>
                    <a:ext uri="{9D8B030D-6E8A-4147-A177-3AD203B41FA5}">
                      <a16:colId xmlns:a16="http://schemas.microsoft.com/office/drawing/2014/main" val="499084455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3848442791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3292964825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2185362388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3259883610"/>
                    </a:ext>
                  </a:extLst>
                </a:gridCol>
              </a:tblGrid>
              <a:tr h="559737">
                <a:tc>
                  <a:txBody>
                    <a:bodyPr/>
                    <a:lstStyle/>
                    <a:p>
                      <a:r>
                        <a:rPr lang="en-US" sz="2700" dirty="0"/>
                        <a:t>Phase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Date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Pass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Failed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Untested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1967661484"/>
                  </a:ext>
                </a:extLst>
              </a:tr>
              <a:tr h="559737">
                <a:tc>
                  <a:txBody>
                    <a:bodyPr/>
                    <a:lstStyle/>
                    <a:p>
                      <a:r>
                        <a:rPr lang="en-US" sz="2700"/>
                        <a:t>1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26/09/2022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27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1647720954"/>
                  </a:ext>
                </a:extLst>
              </a:tr>
              <a:tr h="559737">
                <a:tc>
                  <a:txBody>
                    <a:bodyPr/>
                    <a:lstStyle/>
                    <a:p>
                      <a:r>
                        <a:rPr lang="en-US" sz="2700"/>
                        <a:t>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31/10/2022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31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400526725"/>
                  </a:ext>
                </a:extLst>
              </a:tr>
              <a:tr h="559737">
                <a:tc gridSpan="2">
                  <a:txBody>
                    <a:bodyPr/>
                    <a:lstStyle/>
                    <a:p>
                      <a:r>
                        <a:rPr lang="en-US" sz="2700"/>
                        <a:t>Total number of test cases</a:t>
                      </a:r>
                    </a:p>
                  </a:txBody>
                  <a:tcPr marL="138017" marR="138017" marT="69009" marB="69009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58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1853900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4749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1359355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DEFECT LOG: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7400" y="2704167"/>
            <a:ext cx="6230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Unit Test Code Coverage Report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9FD737E-5BF7-0FEC-FDCE-61541F517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104288"/>
              </p:ext>
            </p:extLst>
          </p:nvPr>
        </p:nvGraphicFramePr>
        <p:xfrm>
          <a:off x="2209800" y="4175660"/>
          <a:ext cx="14173199" cy="2424834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{10A1B5D5-9B99-4C35-A422-299274C87663}</a:tableStyleId>
              </a:tblPr>
              <a:tblGrid>
                <a:gridCol w="3373971">
                  <a:extLst>
                    <a:ext uri="{9D8B030D-6E8A-4147-A177-3AD203B41FA5}">
                      <a16:colId xmlns:a16="http://schemas.microsoft.com/office/drawing/2014/main" val="4110902989"/>
                    </a:ext>
                  </a:extLst>
                </a:gridCol>
                <a:gridCol w="2699807">
                  <a:extLst>
                    <a:ext uri="{9D8B030D-6E8A-4147-A177-3AD203B41FA5}">
                      <a16:colId xmlns:a16="http://schemas.microsoft.com/office/drawing/2014/main" val="1874197450"/>
                    </a:ext>
                  </a:extLst>
                </a:gridCol>
                <a:gridCol w="2699807">
                  <a:extLst>
                    <a:ext uri="{9D8B030D-6E8A-4147-A177-3AD203B41FA5}">
                      <a16:colId xmlns:a16="http://schemas.microsoft.com/office/drawing/2014/main" val="1444484746"/>
                    </a:ext>
                  </a:extLst>
                </a:gridCol>
                <a:gridCol w="2699807">
                  <a:extLst>
                    <a:ext uri="{9D8B030D-6E8A-4147-A177-3AD203B41FA5}">
                      <a16:colId xmlns:a16="http://schemas.microsoft.com/office/drawing/2014/main" val="835586168"/>
                    </a:ext>
                  </a:extLst>
                </a:gridCol>
                <a:gridCol w="2699807">
                  <a:extLst>
                    <a:ext uri="{9D8B030D-6E8A-4147-A177-3AD203B41FA5}">
                      <a16:colId xmlns:a16="http://schemas.microsoft.com/office/drawing/2014/main" val="1144188140"/>
                    </a:ext>
                  </a:extLst>
                </a:gridCol>
              </a:tblGrid>
              <a:tr h="667356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Phase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352" marR="227352" marT="113676" marB="113676" anchor="ctr"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Coverage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352" marR="227352" marT="113676" marB="113676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705644"/>
                  </a:ext>
                </a:extLst>
              </a:tr>
              <a:tr h="6230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Statements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Branches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Functions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Lines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 anchor="ctr"/>
                </a:tc>
                <a:extLst>
                  <a:ext uri="{0D108BD9-81ED-4DB2-BD59-A6C34878D82A}">
                    <a16:rowId xmlns:a16="http://schemas.microsoft.com/office/drawing/2014/main" val="1376504132"/>
                  </a:ext>
                </a:extLst>
              </a:tr>
              <a:tr h="5671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Phase 1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97.22%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100%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92.31%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98.25%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extLst>
                  <a:ext uri="{0D108BD9-81ED-4DB2-BD59-A6C34878D82A}">
                    <a16:rowId xmlns:a16="http://schemas.microsoft.com/office/drawing/2014/main" val="2888999703"/>
                  </a:ext>
                </a:extLst>
              </a:tr>
              <a:tr h="5671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Phase 2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94%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90%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91.3%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96.25%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extLst>
                  <a:ext uri="{0D108BD9-81ED-4DB2-BD59-A6C34878D82A}">
                    <a16:rowId xmlns:a16="http://schemas.microsoft.com/office/drawing/2014/main" val="1085660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42172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1359355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DEFECT LOG: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67400" y="2704167"/>
            <a:ext cx="6514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Integration Test Summary Report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B0F3209E-1EC5-4ED7-217C-E528BB550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308853"/>
              </p:ext>
            </p:extLst>
          </p:nvPr>
        </p:nvGraphicFramePr>
        <p:xfrm>
          <a:off x="2797081" y="4060440"/>
          <a:ext cx="12268200" cy="22389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53640">
                  <a:extLst>
                    <a:ext uri="{9D8B030D-6E8A-4147-A177-3AD203B41FA5}">
                      <a16:colId xmlns:a16="http://schemas.microsoft.com/office/drawing/2014/main" val="499084455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3848442791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3292964825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2185362388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3259883610"/>
                    </a:ext>
                  </a:extLst>
                </a:gridCol>
              </a:tblGrid>
              <a:tr h="559737">
                <a:tc>
                  <a:txBody>
                    <a:bodyPr/>
                    <a:lstStyle/>
                    <a:p>
                      <a:r>
                        <a:rPr lang="en-US" sz="2700" dirty="0"/>
                        <a:t>Phase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Date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Pass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Failed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Untested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1967661484"/>
                  </a:ext>
                </a:extLst>
              </a:tr>
              <a:tr h="559737">
                <a:tc>
                  <a:txBody>
                    <a:bodyPr/>
                    <a:lstStyle/>
                    <a:p>
                      <a:r>
                        <a:rPr lang="en-US" sz="2700"/>
                        <a:t>1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26/09/2022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157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1647720954"/>
                  </a:ext>
                </a:extLst>
              </a:tr>
              <a:tr h="559737">
                <a:tc>
                  <a:txBody>
                    <a:bodyPr/>
                    <a:lstStyle/>
                    <a:p>
                      <a:r>
                        <a:rPr lang="en-US" sz="2700"/>
                        <a:t>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31/10/2022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374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400526725"/>
                  </a:ext>
                </a:extLst>
              </a:tr>
              <a:tr h="559737">
                <a:tc gridSpan="2">
                  <a:txBody>
                    <a:bodyPr/>
                    <a:lstStyle/>
                    <a:p>
                      <a:r>
                        <a:rPr lang="en-US" sz="2700"/>
                        <a:t>Total number of test cases</a:t>
                      </a:r>
                    </a:p>
                  </a:txBody>
                  <a:tcPr marL="138017" marR="138017" marT="69009" marB="69009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531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1853900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85205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50370" y="3771900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LESSION LEANRED</a:t>
            </a:r>
          </a:p>
        </p:txBody>
      </p:sp>
    </p:spTree>
    <p:extLst>
      <p:ext uri="{BB962C8B-B14F-4D97-AF65-F5344CB8AC3E}">
        <p14:creationId xmlns:p14="http://schemas.microsoft.com/office/powerpoint/2010/main" val="27097788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/>
          <p:cNvSpPr/>
          <p:nvPr/>
        </p:nvSpPr>
        <p:spPr>
          <a:xfrm rot="1521391">
            <a:off x="6029030" y="4263198"/>
            <a:ext cx="2431430" cy="2859619"/>
          </a:xfrm>
          <a:custGeom>
            <a:avLst/>
            <a:gdLst>
              <a:gd name="connsiteX0" fmla="*/ 1866900 w 3174714"/>
              <a:gd name="connsiteY0" fmla="*/ 0 h 3733800"/>
              <a:gd name="connsiteX1" fmla="*/ 3054422 w 3174714"/>
              <a:gd name="connsiteY1" fmla="*/ 426310 h 3733800"/>
              <a:gd name="connsiteX2" fmla="*/ 3174714 w 3174714"/>
              <a:gd name="connsiteY2" fmla="*/ 535638 h 3733800"/>
              <a:gd name="connsiteX3" fmla="*/ 3055332 w 3174714"/>
              <a:gd name="connsiteY3" fmla="*/ 695286 h 3733800"/>
              <a:gd name="connsiteX4" fmla="*/ 2697453 w 3174714"/>
              <a:gd name="connsiteY4" fmla="*/ 1866900 h 3733800"/>
              <a:gd name="connsiteX5" fmla="*/ 3055332 w 3174714"/>
              <a:gd name="connsiteY5" fmla="*/ 3038514 h 3733800"/>
              <a:gd name="connsiteX6" fmla="*/ 3174714 w 3174714"/>
              <a:gd name="connsiteY6" fmla="*/ 3198162 h 3733800"/>
              <a:gd name="connsiteX7" fmla="*/ 3054422 w 3174714"/>
              <a:gd name="connsiteY7" fmla="*/ 3307491 h 3733800"/>
              <a:gd name="connsiteX8" fmla="*/ 1866900 w 3174714"/>
              <a:gd name="connsiteY8" fmla="*/ 3733800 h 3733800"/>
              <a:gd name="connsiteX9" fmla="*/ 0 w 3174714"/>
              <a:gd name="connsiteY9" fmla="*/ 1866900 h 3733800"/>
              <a:gd name="connsiteX10" fmla="*/ 1866900 w 3174714"/>
              <a:gd name="connsiteY10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4714" h="3733800">
                <a:moveTo>
                  <a:pt x="1866900" y="0"/>
                </a:moveTo>
                <a:cubicBezTo>
                  <a:pt x="2317989" y="0"/>
                  <a:pt x="2731712" y="159985"/>
                  <a:pt x="3054422" y="426310"/>
                </a:cubicBezTo>
                <a:lnTo>
                  <a:pt x="3174714" y="535638"/>
                </a:lnTo>
                <a:lnTo>
                  <a:pt x="3055332" y="695286"/>
                </a:lnTo>
                <a:cubicBezTo>
                  <a:pt x="2829386" y="1029730"/>
                  <a:pt x="2697453" y="1432908"/>
                  <a:pt x="2697453" y="1866900"/>
                </a:cubicBezTo>
                <a:cubicBezTo>
                  <a:pt x="2697453" y="2300893"/>
                  <a:pt x="2829386" y="2704070"/>
                  <a:pt x="3055332" y="3038514"/>
                </a:cubicBezTo>
                <a:lnTo>
                  <a:pt x="3174714" y="3198162"/>
                </a:lnTo>
                <a:lnTo>
                  <a:pt x="3054422" y="3307491"/>
                </a:lnTo>
                <a:cubicBezTo>
                  <a:pt x="2731712" y="3573815"/>
                  <a:pt x="2317989" y="3733800"/>
                  <a:pt x="1866900" y="3733800"/>
                </a:cubicBezTo>
                <a:cubicBezTo>
                  <a:pt x="835840" y="3733800"/>
                  <a:pt x="0" y="2897960"/>
                  <a:pt x="0" y="1866900"/>
                </a:cubicBezTo>
                <a:cubicBezTo>
                  <a:pt x="0" y="835840"/>
                  <a:pt x="835840" y="0"/>
                  <a:pt x="1866900" y="0"/>
                </a:cubicBezTo>
                <a:close/>
              </a:path>
            </a:pathLst>
          </a:custGeom>
          <a:solidFill>
            <a:srgbClr val="A1C67C"/>
          </a:solidFill>
          <a:ln>
            <a:solidFill>
              <a:srgbClr val="A1C6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 rot="17701818">
            <a:off x="8085171" y="5472445"/>
            <a:ext cx="2431430" cy="2859619"/>
          </a:xfrm>
          <a:custGeom>
            <a:avLst/>
            <a:gdLst>
              <a:gd name="connsiteX0" fmla="*/ 1866900 w 3174714"/>
              <a:gd name="connsiteY0" fmla="*/ 0 h 3733800"/>
              <a:gd name="connsiteX1" fmla="*/ 3054422 w 3174714"/>
              <a:gd name="connsiteY1" fmla="*/ 426310 h 3733800"/>
              <a:gd name="connsiteX2" fmla="*/ 3174714 w 3174714"/>
              <a:gd name="connsiteY2" fmla="*/ 535638 h 3733800"/>
              <a:gd name="connsiteX3" fmla="*/ 3055332 w 3174714"/>
              <a:gd name="connsiteY3" fmla="*/ 695286 h 3733800"/>
              <a:gd name="connsiteX4" fmla="*/ 2697453 w 3174714"/>
              <a:gd name="connsiteY4" fmla="*/ 1866900 h 3733800"/>
              <a:gd name="connsiteX5" fmla="*/ 3055332 w 3174714"/>
              <a:gd name="connsiteY5" fmla="*/ 3038514 h 3733800"/>
              <a:gd name="connsiteX6" fmla="*/ 3174714 w 3174714"/>
              <a:gd name="connsiteY6" fmla="*/ 3198162 h 3733800"/>
              <a:gd name="connsiteX7" fmla="*/ 3054422 w 3174714"/>
              <a:gd name="connsiteY7" fmla="*/ 3307491 h 3733800"/>
              <a:gd name="connsiteX8" fmla="*/ 1866900 w 3174714"/>
              <a:gd name="connsiteY8" fmla="*/ 3733800 h 3733800"/>
              <a:gd name="connsiteX9" fmla="*/ 0 w 3174714"/>
              <a:gd name="connsiteY9" fmla="*/ 1866900 h 3733800"/>
              <a:gd name="connsiteX10" fmla="*/ 1866900 w 3174714"/>
              <a:gd name="connsiteY10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4714" h="3733800">
                <a:moveTo>
                  <a:pt x="1866900" y="0"/>
                </a:moveTo>
                <a:cubicBezTo>
                  <a:pt x="2317989" y="0"/>
                  <a:pt x="2731712" y="159985"/>
                  <a:pt x="3054422" y="426310"/>
                </a:cubicBezTo>
                <a:lnTo>
                  <a:pt x="3174714" y="535638"/>
                </a:lnTo>
                <a:lnTo>
                  <a:pt x="3055332" y="695286"/>
                </a:lnTo>
                <a:cubicBezTo>
                  <a:pt x="2829386" y="1029730"/>
                  <a:pt x="2697453" y="1432908"/>
                  <a:pt x="2697453" y="1866900"/>
                </a:cubicBezTo>
                <a:cubicBezTo>
                  <a:pt x="2697453" y="2300893"/>
                  <a:pt x="2829386" y="2704070"/>
                  <a:pt x="3055332" y="3038514"/>
                </a:cubicBezTo>
                <a:lnTo>
                  <a:pt x="3174714" y="3198162"/>
                </a:lnTo>
                <a:lnTo>
                  <a:pt x="3054422" y="3307491"/>
                </a:lnTo>
                <a:cubicBezTo>
                  <a:pt x="2731712" y="3573815"/>
                  <a:pt x="2317989" y="3733800"/>
                  <a:pt x="1866900" y="3733800"/>
                </a:cubicBezTo>
                <a:cubicBezTo>
                  <a:pt x="835840" y="3733800"/>
                  <a:pt x="0" y="2897960"/>
                  <a:pt x="0" y="1866900"/>
                </a:cubicBezTo>
                <a:cubicBezTo>
                  <a:pt x="0" y="835840"/>
                  <a:pt x="835840" y="0"/>
                  <a:pt x="186690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 rot="6886925">
            <a:off x="7224113" y="2195175"/>
            <a:ext cx="2431430" cy="2859619"/>
          </a:xfrm>
          <a:custGeom>
            <a:avLst/>
            <a:gdLst>
              <a:gd name="connsiteX0" fmla="*/ 1866900 w 3174714"/>
              <a:gd name="connsiteY0" fmla="*/ 0 h 3733800"/>
              <a:gd name="connsiteX1" fmla="*/ 3054422 w 3174714"/>
              <a:gd name="connsiteY1" fmla="*/ 426310 h 3733800"/>
              <a:gd name="connsiteX2" fmla="*/ 3174714 w 3174714"/>
              <a:gd name="connsiteY2" fmla="*/ 535638 h 3733800"/>
              <a:gd name="connsiteX3" fmla="*/ 3055332 w 3174714"/>
              <a:gd name="connsiteY3" fmla="*/ 695286 h 3733800"/>
              <a:gd name="connsiteX4" fmla="*/ 2697453 w 3174714"/>
              <a:gd name="connsiteY4" fmla="*/ 1866900 h 3733800"/>
              <a:gd name="connsiteX5" fmla="*/ 3055332 w 3174714"/>
              <a:gd name="connsiteY5" fmla="*/ 3038514 h 3733800"/>
              <a:gd name="connsiteX6" fmla="*/ 3174714 w 3174714"/>
              <a:gd name="connsiteY6" fmla="*/ 3198162 h 3733800"/>
              <a:gd name="connsiteX7" fmla="*/ 3054422 w 3174714"/>
              <a:gd name="connsiteY7" fmla="*/ 3307491 h 3733800"/>
              <a:gd name="connsiteX8" fmla="*/ 1866900 w 3174714"/>
              <a:gd name="connsiteY8" fmla="*/ 3733800 h 3733800"/>
              <a:gd name="connsiteX9" fmla="*/ 0 w 3174714"/>
              <a:gd name="connsiteY9" fmla="*/ 1866900 h 3733800"/>
              <a:gd name="connsiteX10" fmla="*/ 1866900 w 3174714"/>
              <a:gd name="connsiteY10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4714" h="3733800">
                <a:moveTo>
                  <a:pt x="1866900" y="0"/>
                </a:moveTo>
                <a:cubicBezTo>
                  <a:pt x="2317989" y="0"/>
                  <a:pt x="2731712" y="159985"/>
                  <a:pt x="3054422" y="426310"/>
                </a:cubicBezTo>
                <a:lnTo>
                  <a:pt x="3174714" y="535638"/>
                </a:lnTo>
                <a:lnTo>
                  <a:pt x="3055332" y="695286"/>
                </a:lnTo>
                <a:cubicBezTo>
                  <a:pt x="2829386" y="1029730"/>
                  <a:pt x="2697453" y="1432908"/>
                  <a:pt x="2697453" y="1866900"/>
                </a:cubicBezTo>
                <a:cubicBezTo>
                  <a:pt x="2697453" y="2300893"/>
                  <a:pt x="2829386" y="2704070"/>
                  <a:pt x="3055332" y="3038514"/>
                </a:cubicBezTo>
                <a:lnTo>
                  <a:pt x="3174714" y="3198162"/>
                </a:lnTo>
                <a:lnTo>
                  <a:pt x="3054422" y="3307491"/>
                </a:lnTo>
                <a:cubicBezTo>
                  <a:pt x="2731712" y="3573815"/>
                  <a:pt x="2317989" y="3733800"/>
                  <a:pt x="1866900" y="3733800"/>
                </a:cubicBezTo>
                <a:cubicBezTo>
                  <a:pt x="835840" y="3733800"/>
                  <a:pt x="0" y="2897960"/>
                  <a:pt x="0" y="1866900"/>
                </a:cubicBezTo>
                <a:cubicBezTo>
                  <a:pt x="0" y="835840"/>
                  <a:pt x="835840" y="0"/>
                  <a:pt x="186690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 36"/>
          <p:cNvSpPr/>
          <p:nvPr/>
        </p:nvSpPr>
        <p:spPr>
          <a:xfrm rot="12285084">
            <a:off x="9269843" y="3414839"/>
            <a:ext cx="2431430" cy="2859619"/>
          </a:xfrm>
          <a:custGeom>
            <a:avLst/>
            <a:gdLst>
              <a:gd name="connsiteX0" fmla="*/ 1866900 w 3174714"/>
              <a:gd name="connsiteY0" fmla="*/ 0 h 3733800"/>
              <a:gd name="connsiteX1" fmla="*/ 3054422 w 3174714"/>
              <a:gd name="connsiteY1" fmla="*/ 426310 h 3733800"/>
              <a:gd name="connsiteX2" fmla="*/ 3174714 w 3174714"/>
              <a:gd name="connsiteY2" fmla="*/ 535638 h 3733800"/>
              <a:gd name="connsiteX3" fmla="*/ 3055332 w 3174714"/>
              <a:gd name="connsiteY3" fmla="*/ 695286 h 3733800"/>
              <a:gd name="connsiteX4" fmla="*/ 2697453 w 3174714"/>
              <a:gd name="connsiteY4" fmla="*/ 1866900 h 3733800"/>
              <a:gd name="connsiteX5" fmla="*/ 3055332 w 3174714"/>
              <a:gd name="connsiteY5" fmla="*/ 3038514 h 3733800"/>
              <a:gd name="connsiteX6" fmla="*/ 3174714 w 3174714"/>
              <a:gd name="connsiteY6" fmla="*/ 3198162 h 3733800"/>
              <a:gd name="connsiteX7" fmla="*/ 3054422 w 3174714"/>
              <a:gd name="connsiteY7" fmla="*/ 3307491 h 3733800"/>
              <a:gd name="connsiteX8" fmla="*/ 1866900 w 3174714"/>
              <a:gd name="connsiteY8" fmla="*/ 3733800 h 3733800"/>
              <a:gd name="connsiteX9" fmla="*/ 0 w 3174714"/>
              <a:gd name="connsiteY9" fmla="*/ 1866900 h 3733800"/>
              <a:gd name="connsiteX10" fmla="*/ 1866900 w 3174714"/>
              <a:gd name="connsiteY10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4714" h="3733800">
                <a:moveTo>
                  <a:pt x="1866900" y="0"/>
                </a:moveTo>
                <a:cubicBezTo>
                  <a:pt x="2317989" y="0"/>
                  <a:pt x="2731712" y="159985"/>
                  <a:pt x="3054422" y="426310"/>
                </a:cubicBezTo>
                <a:lnTo>
                  <a:pt x="3174714" y="535638"/>
                </a:lnTo>
                <a:lnTo>
                  <a:pt x="3055332" y="695286"/>
                </a:lnTo>
                <a:cubicBezTo>
                  <a:pt x="2829386" y="1029730"/>
                  <a:pt x="2697453" y="1432908"/>
                  <a:pt x="2697453" y="1866900"/>
                </a:cubicBezTo>
                <a:cubicBezTo>
                  <a:pt x="2697453" y="2300893"/>
                  <a:pt x="2829386" y="2704070"/>
                  <a:pt x="3055332" y="3038514"/>
                </a:cubicBezTo>
                <a:lnTo>
                  <a:pt x="3174714" y="3198162"/>
                </a:lnTo>
                <a:lnTo>
                  <a:pt x="3054422" y="3307491"/>
                </a:lnTo>
                <a:cubicBezTo>
                  <a:pt x="2731712" y="3573815"/>
                  <a:pt x="2317989" y="3733800"/>
                  <a:pt x="1866900" y="3733800"/>
                </a:cubicBezTo>
                <a:cubicBezTo>
                  <a:pt x="835840" y="3733800"/>
                  <a:pt x="0" y="2897960"/>
                  <a:pt x="0" y="1866900"/>
                </a:cubicBezTo>
                <a:cubicBezTo>
                  <a:pt x="0" y="835840"/>
                  <a:pt x="835840" y="0"/>
                  <a:pt x="1866900" y="0"/>
                </a:cubicBezTo>
                <a:close/>
              </a:path>
            </a:pathLst>
          </a:custGeom>
          <a:solidFill>
            <a:srgbClr val="A1C67C"/>
          </a:solidFill>
          <a:ln>
            <a:solidFill>
              <a:srgbClr val="A1C6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Elbow Connector 38"/>
          <p:cNvCxnSpPr/>
          <p:nvPr/>
        </p:nvCxnSpPr>
        <p:spPr>
          <a:xfrm rot="10800000" flipV="1">
            <a:off x="3690425" y="3270715"/>
            <a:ext cx="3124200" cy="1219200"/>
          </a:xfrm>
          <a:prstGeom prst="bentConnector3">
            <a:avLst/>
          </a:prstGeom>
          <a:ln>
            <a:solidFill>
              <a:srgbClr val="E588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/>
          <p:nvPr/>
        </p:nvCxnSpPr>
        <p:spPr>
          <a:xfrm rot="10800000" flipH="1">
            <a:off x="10849529" y="6286500"/>
            <a:ext cx="3124200" cy="1219200"/>
          </a:xfrm>
          <a:prstGeom prst="bentConnector3">
            <a:avLst/>
          </a:prstGeom>
          <a:ln>
            <a:solidFill>
              <a:srgbClr val="E588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3743777" y="5829300"/>
            <a:ext cx="2047423" cy="0"/>
          </a:xfrm>
          <a:prstGeom prst="straightConnector1">
            <a:avLst/>
          </a:prstGeom>
          <a:ln>
            <a:solidFill>
              <a:srgbClr val="418B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1926306" y="4844648"/>
            <a:ext cx="2047423" cy="0"/>
          </a:xfrm>
          <a:prstGeom prst="straightConnector1">
            <a:avLst/>
          </a:prstGeom>
          <a:ln>
            <a:solidFill>
              <a:srgbClr val="418B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042924" y="2840154"/>
            <a:ext cx="793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6">
                    <a:lumMod val="75000"/>
                  </a:schemeClr>
                </a:solidFill>
              </a:rPr>
              <a:t>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020737" y="6114025"/>
            <a:ext cx="7056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6">
                    <a:lumMod val="75000"/>
                  </a:schemeClr>
                </a:solidFill>
              </a:rPr>
              <a:t>L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690804" y="4908177"/>
            <a:ext cx="12602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3">
                    <a:lumMod val="50000"/>
                  </a:schemeClr>
                </a:solidFill>
              </a:rPr>
              <a:t>M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985466" y="3993274"/>
            <a:ext cx="10166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3">
                    <a:lumMod val="50000"/>
                  </a:schemeClr>
                </a:solidFill>
              </a:rPr>
              <a:t>O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100698" y="4472096"/>
            <a:ext cx="2621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Teamwork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2845971" y="6407867"/>
            <a:ext cx="38134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Leadership Skill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2801600" y="4856817"/>
            <a:ext cx="5181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3">
                    <a:lumMod val="50000"/>
                  </a:schemeClr>
                </a:solidFill>
              </a:rPr>
              <a:t>Overcome Difficulties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33810" y="6093116"/>
            <a:ext cx="5181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3">
                    <a:lumMod val="50000"/>
                  </a:schemeClr>
                </a:solidFill>
              </a:rPr>
              <a:t>Management Skill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410200" y="1338357"/>
            <a:ext cx="6279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DEMO – Q&amp;A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5856F0-34B6-779D-EA8E-7314B42C7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009900"/>
            <a:ext cx="7041189" cy="668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681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993379" y="1630153"/>
            <a:ext cx="2301242" cy="35133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596313" y="3265774"/>
            <a:ext cx="1157291" cy="176685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621773" y="3265774"/>
            <a:ext cx="1157291" cy="176685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2296634" y="70859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-1327050" y="4823396"/>
            <a:ext cx="3353466" cy="64020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357037" y="8277004"/>
            <a:ext cx="3353466" cy="6402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3306284" y="708596"/>
            <a:ext cx="3353466" cy="64020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-317400" y="4823396"/>
            <a:ext cx="3353466" cy="6402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366687" y="8277004"/>
            <a:ext cx="3353466" cy="6402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19600" y="5981700"/>
            <a:ext cx="944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 FOR LISTENING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-710991"/>
            <a:ext cx="5858546" cy="58585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7522" r="17169"/>
          <a:stretch/>
        </p:blipFill>
        <p:spPr>
          <a:xfrm>
            <a:off x="685800" y="1866900"/>
            <a:ext cx="8610600" cy="64949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571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SYSTEM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582400" y="5668855"/>
            <a:ext cx="58678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Not focus on a specific area</a:t>
            </a:r>
          </a:p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Not provide information for rental</a:t>
            </a:r>
          </a:p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Students are not target customer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582400" y="2552700"/>
            <a:ext cx="39290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418B32"/>
                </a:solidFill>
              </a:rPr>
              <a:t>User-friendly interface</a:t>
            </a:r>
          </a:p>
          <a:p>
            <a:r>
              <a:rPr lang="en-US" sz="3200" dirty="0">
                <a:solidFill>
                  <a:srgbClr val="418B32"/>
                </a:solidFill>
              </a:rPr>
              <a:t>Verified information</a:t>
            </a:r>
          </a:p>
        </p:txBody>
      </p:sp>
      <p:pic>
        <p:nvPicPr>
          <p:cNvPr id="10" name="Picture 2" descr="Like icon (png symbol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00" y="25527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Like icon (png symbol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591800" y="5668855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430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-710991"/>
            <a:ext cx="5858546" cy="58585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714500"/>
            <a:ext cx="9601200" cy="66879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9729" y="571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SYSTEM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877800" y="5668855"/>
            <a:ext cx="3027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Poor information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877800" y="2552700"/>
            <a:ext cx="41122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418B32"/>
                </a:solidFill>
              </a:rPr>
              <a:t>Easy to use</a:t>
            </a:r>
          </a:p>
          <a:p>
            <a:r>
              <a:rPr lang="en-US" sz="3200" dirty="0">
                <a:solidFill>
                  <a:srgbClr val="418B32"/>
                </a:solidFill>
              </a:rPr>
              <a:t>Focus on a specific area</a:t>
            </a:r>
          </a:p>
        </p:txBody>
      </p:sp>
      <p:pic>
        <p:nvPicPr>
          <p:cNvPr id="5122" name="Picture 2" descr="Like icon (png symbol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7200" y="25527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Like icon (png symbol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1887200" y="5668855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666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-710991"/>
            <a:ext cx="5858546" cy="58585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1562100"/>
            <a:ext cx="8077200" cy="45033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245" y="6362700"/>
            <a:ext cx="8070955" cy="36130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8252" y="471991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SYSTEM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582400" y="5668855"/>
            <a:ext cx="3493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Limited information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582400" y="2552700"/>
            <a:ext cx="31368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418B32"/>
                </a:solidFill>
              </a:rPr>
              <a:t>Reliable website</a:t>
            </a:r>
          </a:p>
          <a:p>
            <a:r>
              <a:rPr lang="en-US" sz="3200" dirty="0">
                <a:solidFill>
                  <a:srgbClr val="418B32"/>
                </a:solidFill>
              </a:rPr>
              <a:t>Simple navigation</a:t>
            </a:r>
          </a:p>
        </p:txBody>
      </p:sp>
      <p:pic>
        <p:nvPicPr>
          <p:cNvPr id="12" name="Picture 2" descr="Like icon (png symbol)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00" y="25527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Like icon (png symbol)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591800" y="5668855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259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4676</TotalTime>
  <Words>1951</Words>
  <Application>Microsoft Office PowerPoint</Application>
  <PresentationFormat>Custom</PresentationFormat>
  <Paragraphs>544</Paragraphs>
  <Slides>69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4" baseType="lpstr">
      <vt:lpstr>Calibri</vt:lpstr>
      <vt:lpstr>Wingdings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Orange Retro Fashion Presentation</dc:title>
  <cp:lastModifiedBy>Nguyen The Giang</cp:lastModifiedBy>
  <cp:revision>149</cp:revision>
  <dcterms:created xsi:type="dcterms:W3CDTF">2006-08-16T00:00:00Z</dcterms:created>
  <dcterms:modified xsi:type="dcterms:W3CDTF">2022-12-28T02:34:49Z</dcterms:modified>
  <dc:identifier>DAFVSYyMXSo</dc:identifier>
</cp:coreProperties>
</file>